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76" r:id="rId5"/>
    <p:sldId id="601" r:id="rId6"/>
    <p:sldId id="569" r:id="rId7"/>
    <p:sldId id="604" r:id="rId8"/>
    <p:sldId id="605" r:id="rId9"/>
    <p:sldId id="606" r:id="rId10"/>
    <p:sldId id="607" r:id="rId11"/>
    <p:sldId id="608" r:id="rId12"/>
    <p:sldId id="603" r:id="rId13"/>
    <p:sldId id="570" r:id="rId14"/>
    <p:sldId id="571" r:id="rId15"/>
    <p:sldId id="572" r:id="rId16"/>
    <p:sldId id="574" r:id="rId17"/>
    <p:sldId id="575" r:id="rId18"/>
    <p:sldId id="600" r:id="rId19"/>
    <p:sldId id="576" r:id="rId20"/>
    <p:sldId id="573" r:id="rId21"/>
    <p:sldId id="577" r:id="rId22"/>
    <p:sldId id="579" r:id="rId23"/>
    <p:sldId id="580" r:id="rId24"/>
    <p:sldId id="581" r:id="rId25"/>
    <p:sldId id="582" r:id="rId26"/>
    <p:sldId id="602" r:id="rId27"/>
    <p:sldId id="583" r:id="rId28"/>
    <p:sldId id="585" r:id="rId29"/>
    <p:sldId id="588" r:id="rId30"/>
    <p:sldId id="590" r:id="rId31"/>
    <p:sldId id="592" r:id="rId32"/>
    <p:sldId id="596" r:id="rId33"/>
    <p:sldId id="595" r:id="rId34"/>
    <p:sldId id="597" r:id="rId35"/>
    <p:sldId id="598" r:id="rId36"/>
    <p:sldId id="323" r:id="rId37"/>
    <p:sldId id="609" r:id="rId38"/>
  </p:sldIdLst>
  <p:sldSz cx="12192000" cy="6858000"/>
  <p:notesSz cx="10234613" cy="7099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B9B9"/>
    <a:srgbClr val="00B0F0"/>
    <a:srgbClr val="FF0000"/>
    <a:srgbClr val="FFC000"/>
    <a:srgbClr val="2D2C2D"/>
    <a:srgbClr val="A50021"/>
    <a:srgbClr val="FF5050"/>
    <a:srgbClr val="70AD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82951"/>
  </p:normalViewPr>
  <p:slideViewPr>
    <p:cSldViewPr snapToGrid="0">
      <p:cViewPr varScale="1">
        <p:scale>
          <a:sx n="92" d="100"/>
          <a:sy n="92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6" d="100"/>
          <a:sy n="146" d="100"/>
        </p:scale>
        <p:origin x="976" y="1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8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7052D0E-0BD8-45B8-9B0D-285FCA4A7331}" type="datetimeFigureOut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4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8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B43C726-9DAB-4884-AB59-0EEF9E9CB3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25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67"/>
              </a:spcAft>
            </a:pPr>
            <a:endParaRPr lang="en-US" altLang="ko-KR" sz="19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7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8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2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92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5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27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2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20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5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46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1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48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3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42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10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90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46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51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6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45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71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03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1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07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3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4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3C726-9DAB-4884-AB59-0EEF9E9CB3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1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7A7-5E0A-D71F-F8E0-AF314242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519721-1F60-EA21-FF67-2E7B6D8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DFF33-55D7-D3E6-32F7-D9CE1CDE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97C2-4299-4BD0-A803-6FD0331AF79E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8F906-087A-8EE9-FEE3-B64F2675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1E27FF-CEBD-65B5-9228-172E29CC5D44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9963"/>
            <a:ext cx="106863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8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C178C-45C4-A7DB-D5A9-D504B246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78E0C9-0332-6BC7-CE5B-E2805F360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ABF1A-E70C-B1F9-3D7B-BA23617F2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DB5A16-0A54-47A1-5FDB-9CE279DB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0F0F-0353-4F5D-83AE-AAC1BB46B8E6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6ED27-E6D8-287E-4429-C54E3672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BDCAFA-8FA5-1BE9-3F0F-7DE83C3F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4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3F208-CC80-D19F-1083-4E95FEEC7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ADFB1-16E9-AA04-E06B-CA6E9B4FA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C26DC-CE3F-ABE3-7961-11EE8E8C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2B7E-A097-4205-B6F8-A90E38906DFD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39E5B-E18C-3FB1-0167-45083AAB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3421C-364E-1978-8B09-E2934181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02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325C08-FAB4-53CD-5468-136B8CA6D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D383FB-1822-EB93-0C89-0D8D5C8E6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AC7A4-16A5-99E9-4A1B-10686CFF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D9F3F-64E7-45CF-82CF-A20B4FFB82C9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0092C-EBA3-89BA-211A-1A3B7485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B7A9-E0E6-AD60-CED9-A4CCC05E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3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4103B-B397-7523-1207-6D4E46E0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" y="136525"/>
            <a:ext cx="10515600" cy="708300"/>
          </a:xfrm>
        </p:spPr>
        <p:txBody>
          <a:bodyPr>
            <a:normAutofit/>
          </a:bodyPr>
          <a:lstStyle>
            <a:lvl1pPr>
              <a:defRPr sz="4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8BBB-1363-12C7-BBB2-EDC8298D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 latinLnBrk="0">
              <a:buFont typeface="+mj-lt"/>
              <a:buAutoNum type="arabicPeriod"/>
              <a:defRPr sz="3200" b="1">
                <a:latin typeface="Abadi" panose="020B0604020104020204" pitchFamily="34" charset="0"/>
              </a:defRPr>
            </a:lvl1pPr>
            <a:lvl2pPr marL="685800" indent="-228600" latinLnBrk="0">
              <a:buFont typeface="Abadi" panose="020B0604020104020204" pitchFamily="34" charset="0"/>
              <a:buChar char="-"/>
              <a:defRPr sz="2800" b="0">
                <a:latin typeface="Abadi" panose="020B0604020104020204" pitchFamily="34" charset="0"/>
              </a:defRPr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1AB68-50E3-0716-9C1F-5C30AF35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E5E1-F5F3-45BA-952E-FB50A1086F04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4AA9-78A4-B1E9-A8E8-EA8F5982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0290F-7F5B-28B2-10FA-5B1004439CFC}"/>
              </a:ext>
            </a:extLst>
          </p:cNvPr>
          <p:cNvSpPr txBox="1"/>
          <p:nvPr userDrawn="1"/>
        </p:nvSpPr>
        <p:spPr>
          <a:xfrm>
            <a:off x="11521441" y="6348399"/>
            <a:ext cx="72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badi" panose="020B0604020104020204" pitchFamily="34" charset="0"/>
              </a:rPr>
              <a:t>/ 33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44E7191-1119-5F5D-235A-0190AF56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94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80636E-A2E9-ABC4-27E0-01B22D9FC257}"/>
              </a:ext>
            </a:extLst>
          </p:cNvPr>
          <p:cNvCxnSpPr>
            <a:cxnSpLocks/>
          </p:cNvCxnSpPr>
          <p:nvPr userDrawn="1"/>
        </p:nvCxnSpPr>
        <p:spPr>
          <a:xfrm>
            <a:off x="0" y="749220"/>
            <a:ext cx="49719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96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81327-D446-0DE0-1AFD-B0557F99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EC31-C9B1-42E2-80B8-6C8FBB97EA80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D57B9-93FA-EF62-E328-3A81AF7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23340C-D89C-06BE-C732-83FA910D1822}"/>
              </a:ext>
            </a:extLst>
          </p:cNvPr>
          <p:cNvCxnSpPr>
            <a:cxnSpLocks/>
          </p:cNvCxnSpPr>
          <p:nvPr userDrawn="1"/>
        </p:nvCxnSpPr>
        <p:spPr>
          <a:xfrm>
            <a:off x="0" y="2941721"/>
            <a:ext cx="410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D92E47-0E4F-4937-1A8E-5DFBE77BAB35}"/>
              </a:ext>
            </a:extLst>
          </p:cNvPr>
          <p:cNvCxnSpPr>
            <a:cxnSpLocks/>
          </p:cNvCxnSpPr>
          <p:nvPr userDrawn="1"/>
        </p:nvCxnSpPr>
        <p:spPr>
          <a:xfrm>
            <a:off x="7657106" y="4411579"/>
            <a:ext cx="45870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92144DE8-1460-0098-B37D-636CD52D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" y="2350115"/>
            <a:ext cx="10515600" cy="70830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4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31E84-1733-0AB5-EC7E-2E3018FC993A}"/>
              </a:ext>
            </a:extLst>
          </p:cNvPr>
          <p:cNvSpPr txBox="1"/>
          <p:nvPr userDrawn="1"/>
        </p:nvSpPr>
        <p:spPr>
          <a:xfrm>
            <a:off x="11521441" y="6348399"/>
            <a:ext cx="72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Abadi" panose="020B0604020104020204" pitchFamily="34" charset="0"/>
              </a:rPr>
              <a:t>/ 10</a:t>
            </a:r>
            <a:endParaRPr lang="ko-KR" altLang="en-US" sz="2000" b="1">
              <a:latin typeface="Abadi" panose="020B0604020104020204" pitchFamily="34" charset="0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F2B31B91-203D-368D-0100-DD09D0B6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94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56A8BC9-1F82-37D0-943B-F60BB342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1060" y="4462641"/>
            <a:ext cx="4673600" cy="1081087"/>
          </a:xfrm>
        </p:spPr>
        <p:txBody>
          <a:bodyPr>
            <a:normAutofit/>
          </a:bodyPr>
          <a:lstStyle>
            <a:lvl1pPr marL="228600" indent="-228600">
              <a:buFont typeface="맑은 고딕" panose="020B0503020000020004" pitchFamily="50" charset="-127"/>
              <a:buChar char="-"/>
              <a:defRPr sz="3200" b="1">
                <a:latin typeface="Abadi" panose="020B0604020104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0084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7A7-5E0A-D71F-F8E0-AF314242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badi" panose="020B0604020104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519721-1F60-EA21-FF67-2E7B6D8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DFF33-55D7-D3E6-32F7-D9CE1CDE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97C2-4299-4BD0-A803-6FD0331AF79E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8F906-087A-8EE9-FEE3-B64F2675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1E27FF-CEBD-65B5-9228-172E29CC5D44}"/>
              </a:ext>
            </a:extLst>
          </p:cNvPr>
          <p:cNvCxnSpPr>
            <a:cxnSpLocks/>
          </p:cNvCxnSpPr>
          <p:nvPr userDrawn="1"/>
        </p:nvCxnSpPr>
        <p:spPr>
          <a:xfrm>
            <a:off x="712766" y="3509963"/>
            <a:ext cx="106863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A08BB-57C3-59AC-6EF1-3245BD04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C6AAB-0B3C-66D6-C1D9-E37696244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9E298-4C7B-AC70-89CA-CFC26007C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62A1E-BFDC-8241-02F8-795E0CB3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F9F7-7D60-427F-9E59-5A4D1EBD45DD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698895-8380-D107-4128-0E4AD323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9518D-57ED-F9F9-BB2D-AF83B4EB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1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0EFF1-3F35-DFD7-18A4-A1703E0C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F4514-E373-3EEB-269A-33EBC2157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2AFC67-524C-0215-F0C3-FE59893C5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C4D8DB-A08C-D559-0D96-8F732BE9E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F35378-B417-6A10-FB46-0775E6580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4F77CF-5644-9339-FFB7-19089A68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B808-51A5-4708-8A47-C178C7A09BE6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44420-0004-766E-7FFA-977071CA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BB3B35-72F9-55D3-9D24-122FA6EB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0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1B8AC-78D9-07EA-DC33-6925701A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55DD71-C7E0-0628-EF27-91A1EE30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1689-B470-400B-A95A-C68F80921831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C8773-4EE8-9089-1882-05F556AB0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957A3-016C-D917-A2B5-1128670B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2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54645-A823-EFB3-C97D-8A0A0CC5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560A-B3B4-4257-8515-ECDCC9CE1307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EBE46A-7475-9859-29C3-82AC2243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6A471-A32E-C4C5-048F-CCDD7BE6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463F0-BA6E-FEB4-C896-D9FF1125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B3B97-5767-DD52-B839-628EA4023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BA691-771D-00EF-02FB-398F16F00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D2D42B-EC4E-D0F6-11D6-A4214653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1FA1-D97E-42EB-B99A-C95AE42352A2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8DA4C-9C64-06B9-9745-8942F0BD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D0A5-0A97-FFA6-8D29-1D7FE08E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67E92-D382-44B7-ADA8-D2CDA3993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7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4386D-F375-2F70-762B-A26BD899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EC1BA-D02E-1C9A-265E-EA3C584E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0432D-0A61-F057-8348-EFB1D3A67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9E030-C6FB-48D1-8A52-402F8418E810}" type="datetime1">
              <a:rPr lang="ko-KR" altLang="en-US" smtClean="0"/>
              <a:t>2023. 5. 29.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3F7-507E-AC22-7895-54D72C0B6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36EA0-9127-EE05-EAB9-DE090FE91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487" y="6356350"/>
            <a:ext cx="189241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latin typeface="Abadi" panose="020B0604020104020204" pitchFamily="34" charset="0"/>
              </a:defRPr>
            </a:lvl1pPr>
          </a:lstStyle>
          <a:p>
            <a:fld id="{CAD67E92-D382-44B7-ADA8-D2CDA399388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밤하늘이(가) 표시된 사진&#10;&#10;자동 생성된 설명">
            <a:extLst>
              <a:ext uri="{FF2B5EF4-FFF2-40B4-BE49-F238E27FC236}">
                <a16:creationId xmlns:a16="http://schemas.microsoft.com/office/drawing/2014/main" id="{91913282-4ECC-39A1-6194-9F5166253BF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94" y="7937"/>
            <a:ext cx="2992606" cy="116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8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nuwin32.sourceforge.net/packages/make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AD395-DA71-071F-E340-C3AF8A7A8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b="1" dirty="0">
                <a:ea typeface="Calibri" panose="020F0502020204030204" pitchFamily="34" charset="0"/>
                <a:cs typeface="Calibri" panose="020F0502020204030204" pitchFamily="34" charset="0"/>
              </a:rPr>
              <a:t>L2W13:</a:t>
            </a:r>
            <a:r>
              <a:rPr lang="en-US" altLang="ko-KR" dirty="0">
                <a:ea typeface="Calibri" panose="020F0502020204030204" pitchFamily="34" charset="0"/>
                <a:cs typeface="Calibri" panose="020F0502020204030204" pitchFamily="34" charset="0"/>
              </a:rPr>
              <a:t> Project 2</a:t>
            </a:r>
            <a:endParaRPr lang="en-US" altLang="ko-KR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EB83EB-CC65-ACCA-FCA5-F261B643E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b="1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2023. 5. 29. Mon</a:t>
            </a:r>
            <a:r>
              <a:rPr lang="en-US" altLang="ko-KR" sz="28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2800" b="0" baseline="30000" dirty="0"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4AC51-BF1B-8422-86D4-B79F703D3505}"/>
              </a:ext>
            </a:extLst>
          </p:cNvPr>
          <p:cNvSpPr txBox="1"/>
          <p:nvPr/>
        </p:nvSpPr>
        <p:spPr>
          <a:xfrm>
            <a:off x="72811" y="6399868"/>
            <a:ext cx="1451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err="1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AISys</a:t>
            </a:r>
            <a:r>
              <a:rPr lang="en-US" altLang="ko-KR" b="1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SNU</a:t>
            </a:r>
            <a:endParaRPr lang="ko-KR" altLang="en-US" b="1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60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431387" cy="52828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You must follow the format below.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0" dirty="0"/>
          </a:p>
          <a:p>
            <a:pPr marL="0" indent="0">
              <a:buNone/>
            </a:pPr>
            <a:r>
              <a:rPr lang="en" altLang="ko-KR" sz="2800" b="0" dirty="0"/>
              <a:t>1. Compile (use </a:t>
            </a:r>
            <a:r>
              <a:rPr lang="en" altLang="ko-KR" sz="2800" b="0" dirty="0" err="1"/>
              <a:t>Makefile</a:t>
            </a:r>
            <a:r>
              <a:rPr lang="en" altLang="ko-KR" sz="2800" b="0" dirty="0"/>
              <a:t>)</a:t>
            </a:r>
            <a:endParaRPr lang="en" altLang="ko-KR" sz="2400" b="0" dirty="0"/>
          </a:p>
          <a:p>
            <a:pPr marL="628650" lvl="1" indent="-457200">
              <a:buFontTx/>
              <a:buChar char="-"/>
            </a:pPr>
            <a:r>
              <a:rPr lang="en-US" altLang="ko-Kore-KR" sz="2400" dirty="0"/>
              <a:t>make</a:t>
            </a:r>
          </a:p>
          <a:p>
            <a:pPr marL="171450" lvl="1" indent="0">
              <a:buNone/>
            </a:pPr>
            <a:r>
              <a:rPr lang="en" altLang="ko-KR" sz="2400" dirty="0"/>
              <a:t> (We will use this </a:t>
            </a:r>
            <a:r>
              <a:rPr lang="en" altLang="ko-KR" sz="2400" dirty="0" err="1"/>
              <a:t>Makefile</a:t>
            </a:r>
            <a:r>
              <a:rPr lang="en" altLang="ko-KR" sz="2400" dirty="0"/>
              <a:t> for grading.)</a:t>
            </a:r>
          </a:p>
          <a:p>
            <a:pPr marL="171450" lvl="1" indent="0">
              <a:buNone/>
            </a:pPr>
            <a:endParaRPr lang="en" altLang="ko-Kore-KR" sz="2400" dirty="0"/>
          </a:p>
          <a:p>
            <a:pPr marL="0" indent="0">
              <a:buNone/>
            </a:pPr>
            <a:r>
              <a:rPr lang="en" altLang="ko-KR" sz="2800" b="0" dirty="0"/>
              <a:t>2. Run</a:t>
            </a:r>
          </a:p>
          <a:p>
            <a:pPr marL="628650" lvl="1" indent="-457200">
              <a:buFontTx/>
              <a:buChar char="-"/>
            </a:pPr>
            <a:r>
              <a:rPr lang="en" altLang="ko-Kore-KR" sz="2400" dirty="0"/>
              <a:t>mac : ./final input/1.txt</a:t>
            </a:r>
          </a:p>
          <a:p>
            <a:pPr marL="628650" lvl="1" indent="-457200">
              <a:buFontTx/>
              <a:buChar char="-"/>
            </a:pPr>
            <a:r>
              <a:rPr lang="en" altLang="ko-Kore-KR" sz="2400" dirty="0"/>
              <a:t>windows : </a:t>
            </a:r>
            <a:r>
              <a:rPr lang="en" altLang="ko-Kore-KR" sz="2400" dirty="0" err="1"/>
              <a:t>final.exe</a:t>
            </a:r>
            <a:r>
              <a:rPr lang="en" altLang="ko-Kore-KR" sz="2400" dirty="0"/>
              <a:t> input/1.txt</a:t>
            </a:r>
          </a:p>
          <a:p>
            <a:pPr marL="171450" lvl="1" indent="0">
              <a:buNone/>
            </a:pPr>
            <a:endParaRPr lang="en-US" altLang="ko-KR" dirty="0"/>
          </a:p>
          <a:p>
            <a:pPr marL="171450" lvl="1" indent="0">
              <a:buNone/>
            </a:pPr>
            <a:r>
              <a:rPr lang="en-US" altLang="ko-KR" dirty="0"/>
              <a:t>Caution1: The terminal size must be large enough for proper output!</a:t>
            </a:r>
          </a:p>
          <a:p>
            <a:pPr marL="171450" lvl="1" indent="0">
              <a:buNone/>
            </a:pPr>
            <a:r>
              <a:rPr lang="en-US" altLang="ko-KR" dirty="0"/>
              <a:t>Caution2: Use ‘make clean’ before ‘make’.</a:t>
            </a: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10</a:t>
            </a:fld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17945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Input</a:t>
            </a:r>
            <a:endParaRPr lang="en" altLang="ko-KR" b="0" dirty="0">
              <a:effectLst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11</a:t>
            </a:fld>
            <a:endParaRPr lang="ko-KR" altLang="en-US" b="0" dirty="0"/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0535E965-7A42-4284-E345-2F70EFB06E0A}"/>
              </a:ext>
            </a:extLst>
          </p:cNvPr>
          <p:cNvSpPr txBox="1">
            <a:spLocks/>
          </p:cNvSpPr>
          <p:nvPr/>
        </p:nvSpPr>
        <p:spPr>
          <a:xfrm>
            <a:off x="380306" y="1288671"/>
            <a:ext cx="11431387" cy="478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3200" b="1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badi" panose="020B0604020104020204" pitchFamily="34" charset="0"/>
              <a:buChar char="-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The input file contains events (units &amp; items) that appear depending on the frame.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First line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accent6"/>
                </a:solidFill>
              </a:rPr>
              <a:t># of events</a:t>
            </a:r>
            <a:r>
              <a:rPr lang="ko-KR" altLang="en-US" sz="2000" b="0" dirty="0">
                <a:solidFill>
                  <a:schemeClr val="accent6"/>
                </a:solidFill>
              </a:rPr>
              <a:t> </a:t>
            </a:r>
            <a:r>
              <a:rPr lang="en-US" altLang="ko-KR" sz="2000" b="0" dirty="0">
                <a:solidFill>
                  <a:schemeClr val="accent6"/>
                </a:solidFill>
              </a:rPr>
              <a:t>(&lt;300)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Remaining lines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accent2"/>
                </a:solidFill>
              </a:rPr>
              <a:t>[The frame at which the unit appears] [</a:t>
            </a:r>
            <a:r>
              <a:rPr lang="en-US" altLang="ko-KR" sz="2000" b="0" dirty="0" err="1">
                <a:solidFill>
                  <a:schemeClr val="accent2"/>
                </a:solidFill>
              </a:rPr>
              <a:t>unit_symbol</a:t>
            </a:r>
            <a:r>
              <a:rPr lang="en-US" altLang="ko-KR" sz="2000" b="0" dirty="0">
                <a:solidFill>
                  <a:schemeClr val="accent2"/>
                </a:solidFill>
              </a:rPr>
              <a:t>] [</a:t>
            </a:r>
            <a:r>
              <a:rPr lang="en-US" altLang="ko-KR" sz="2000" b="0" dirty="0" err="1">
                <a:solidFill>
                  <a:schemeClr val="accent2"/>
                </a:solidFill>
              </a:rPr>
              <a:t>unit_position_y</a:t>
            </a:r>
            <a:r>
              <a:rPr lang="en-US" altLang="ko-KR" sz="2000" b="0" dirty="0">
                <a:solidFill>
                  <a:schemeClr val="accent2"/>
                </a:solidFill>
              </a:rPr>
              <a:t>] [</a:t>
            </a:r>
            <a:r>
              <a:rPr lang="en-US" altLang="ko-KR" sz="2000" b="0" dirty="0" err="1">
                <a:solidFill>
                  <a:schemeClr val="accent2"/>
                </a:solidFill>
              </a:rPr>
              <a:t>unit_position_x</a:t>
            </a:r>
            <a:r>
              <a:rPr lang="en-US" altLang="ko-KR" sz="2000" b="0" dirty="0">
                <a:solidFill>
                  <a:schemeClr val="accent2"/>
                </a:solidFill>
              </a:rPr>
              <a:t>]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ore-KR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4108D6-3966-6A07-21A2-8C618E8401BA}"/>
              </a:ext>
            </a:extLst>
          </p:cNvPr>
          <p:cNvGrpSpPr>
            <a:grpSpLocks noChangeAspect="1"/>
          </p:cNvGrpSpPr>
          <p:nvPr/>
        </p:nvGrpSpPr>
        <p:grpSpPr>
          <a:xfrm>
            <a:off x="10528735" y="2103779"/>
            <a:ext cx="1578883" cy="3240000"/>
            <a:chOff x="9364418" y="2035940"/>
            <a:chExt cx="1966316" cy="40350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CBB8BD-42CE-BED0-78F8-9361FC7F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4418" y="2035940"/>
              <a:ext cx="1966316" cy="40350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F4D571-8E02-B1EE-71CB-204EB466C23F}"/>
                </a:ext>
              </a:extLst>
            </p:cNvPr>
            <p:cNvSpPr/>
            <p:nvPr/>
          </p:nvSpPr>
          <p:spPr>
            <a:xfrm>
              <a:off x="10080429" y="3111177"/>
              <a:ext cx="1225921" cy="316992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badi" panose="020B0604020104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84FE0C-BA2B-5957-665E-73274C489EB9}"/>
                </a:ext>
              </a:extLst>
            </p:cNvPr>
            <p:cNvSpPr/>
            <p:nvPr/>
          </p:nvSpPr>
          <p:spPr>
            <a:xfrm>
              <a:off x="10080429" y="2306440"/>
              <a:ext cx="459553" cy="316993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badi" panose="020B0604020104020204" pitchFamily="34" charset="0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9CCB2B-984B-A9F1-3000-8DA6E7B07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438669"/>
              </p:ext>
            </p:extLst>
          </p:nvPr>
        </p:nvGraphicFramePr>
        <p:xfrm>
          <a:off x="295924" y="4063619"/>
          <a:ext cx="9195654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2565">
                  <a:extLst>
                    <a:ext uri="{9D8B030D-6E8A-4147-A177-3AD203B41FA5}">
                      <a16:colId xmlns:a16="http://schemas.microsoft.com/office/drawing/2014/main" val="4053241742"/>
                    </a:ext>
                  </a:extLst>
                </a:gridCol>
                <a:gridCol w="1316253">
                  <a:extLst>
                    <a:ext uri="{9D8B030D-6E8A-4147-A177-3AD203B41FA5}">
                      <a16:colId xmlns:a16="http://schemas.microsoft.com/office/drawing/2014/main" val="1516406448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2845314847"/>
                    </a:ext>
                  </a:extLst>
                </a:gridCol>
                <a:gridCol w="1884218">
                  <a:extLst>
                    <a:ext uri="{9D8B030D-6E8A-4147-A177-3AD203B41FA5}">
                      <a16:colId xmlns:a16="http://schemas.microsoft.com/office/drawing/2014/main" val="913403940"/>
                    </a:ext>
                  </a:extLst>
                </a:gridCol>
                <a:gridCol w="1787237">
                  <a:extLst>
                    <a:ext uri="{9D8B030D-6E8A-4147-A177-3AD203B41FA5}">
                      <a16:colId xmlns:a16="http://schemas.microsoft.com/office/drawing/2014/main" val="665285188"/>
                    </a:ext>
                  </a:extLst>
                </a:gridCol>
                <a:gridCol w="1563054">
                  <a:extLst>
                    <a:ext uri="{9D8B030D-6E8A-4147-A177-3AD203B41FA5}">
                      <a16:colId xmlns:a16="http://schemas.microsoft.com/office/drawing/2014/main" val="2668675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Unit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Symbol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M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‘, ^, !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P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L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n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4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Class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Type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Abadi" panose="020B0604020104020204" pitchFamily="34" charset="0"/>
                        </a:rPr>
                        <a:t>My_plane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Bullet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Abadi" panose="020B0604020104020204" pitchFamily="34" charset="0"/>
                        </a:rPr>
                        <a:t>Powerup_bullet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Abadi" panose="020B0604020104020204" pitchFamily="34" charset="0"/>
                        </a:rPr>
                        <a:t>Levelup_bullet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Enemy_1n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4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Unit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Symbol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r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s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d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a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*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03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Class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Type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Enemy_2r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Enemy_3s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Enemy_4d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Abadi" panose="020B0604020104020204" pitchFamily="34" charset="0"/>
                        </a:rPr>
                        <a:t>Enemy_5a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Abadi" panose="020B0604020104020204" pitchFamily="34" charset="0"/>
                        </a:rPr>
                        <a:t>Enemy_bullet</a:t>
                      </a:r>
                      <a:endParaRPr lang="ko-Kore-KR" alt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1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1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3. Skeleton code: Mac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45" y="1189382"/>
            <a:ext cx="5665522" cy="478641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en-US" altLang="ko-KR" b="0" dirty="0">
                <a:solidFill>
                  <a:srgbClr val="000000"/>
                </a:solidFill>
              </a:rPr>
              <a:t>code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ore-KR" b="0" dirty="0">
                <a:solidFill>
                  <a:srgbClr val="000000"/>
                </a:solidFill>
              </a:rPr>
              <a:t>for reading an input file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</a:rPr>
              <a:t>is already implemented.</a:t>
            </a:r>
            <a:endParaRPr lang="en-US" altLang="ko-Kore-KR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dirty="0"/>
              <a:t>Don’t modify this code!</a:t>
            </a: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12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039367-39AF-A9EA-1B1F-528F709D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10" y="919328"/>
            <a:ext cx="6289636" cy="59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3. Skeleton code: Mac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06" y="943712"/>
            <a:ext cx="11431387" cy="478641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Execute functions for console control on Mac.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‘tv’ variable for time measurement.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dirty="0"/>
              <a:t>Don’t modify this code!</a:t>
            </a:r>
            <a:endParaRPr lang="en-US" altLang="ko-Kore-KR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13</a:t>
            </a:fld>
            <a:endParaRPr lang="ko-KR" altLang="en-US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CE56F9-FE59-3347-29F4-3C4D03C2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2597807"/>
            <a:ext cx="7213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8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" y="918718"/>
                <a:ext cx="7359990" cy="5939281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ore-KR" b="0" dirty="0"/>
                  <a:t>Printing System already implemented.</a:t>
                </a:r>
                <a:endParaRPr lang="en-US" altLang="ko-Kore-KR" sz="2000" b="0" dirty="0"/>
              </a:p>
              <a:p>
                <a:pPr lvl="1"/>
                <a:r>
                  <a:rPr lang="en-US" altLang="ko-Kore-KR" sz="2400" dirty="0"/>
                  <a:t>You only need to modify the </a:t>
                </a:r>
                <a:r>
                  <a:rPr lang="en-US" altLang="ko-Kore-KR" sz="2400" dirty="0" err="1"/>
                  <a:t>manager.print</a:t>
                </a:r>
                <a:r>
                  <a:rPr lang="en-US" altLang="ko-Kore-KR" sz="2400" dirty="0"/>
                  <a:t>(</a:t>
                </a:r>
                <a14:m>
                  <m:oMath xmlns:m="http://schemas.openxmlformats.org/officeDocument/2006/math">
                    <m:r>
                      <a:rPr lang="en-US" altLang="ko-Kore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ore-KR" sz="2400" dirty="0"/>
                  <a:t>) </a:t>
                </a:r>
              </a:p>
              <a:p>
                <a:pPr lvl="1"/>
                <a:endParaRPr lang="en-US" altLang="ko-Kore-KR" sz="1200" dirty="0"/>
              </a:p>
              <a:p>
                <a:pPr lvl="1"/>
                <a:r>
                  <a:rPr lang="en-US" altLang="ko-Kore-KR" sz="2400" dirty="0"/>
                  <a:t>Time: </a:t>
                </a:r>
                <a:r>
                  <a:rPr lang="en-US" altLang="ko-Kore-KR" sz="2000" dirty="0"/>
                  <a:t>(unit: microsecond)</a:t>
                </a:r>
              </a:p>
              <a:p>
                <a:pPr lvl="2"/>
                <a:r>
                  <a:rPr lang="en-US" altLang="ko-Kore-KR" b="1" u="sng" dirty="0" err="1">
                    <a:solidFill>
                      <a:schemeClr val="accent2"/>
                    </a:solidFill>
                    <a:latin typeface="Abadi" panose="020B0604020104020204" pitchFamily="34" charset="0"/>
                  </a:rPr>
                  <a:t>manager.print</a:t>
                </a:r>
                <a:r>
                  <a:rPr lang="en-US" altLang="ko-Kore-KR" b="1" u="sng" dirty="0">
                    <a:solidFill>
                      <a:schemeClr val="accent2"/>
                    </a:solidFill>
                    <a:latin typeface="Abadi" panose="020B06040201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ore-KR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ore-KR" b="1" u="sng" dirty="0">
                    <a:solidFill>
                      <a:schemeClr val="accent2"/>
                    </a:solidFill>
                    <a:latin typeface="Abadi" panose="020B0604020104020204" pitchFamily="34" charset="0"/>
                  </a:rPr>
                  <a:t>) </a:t>
                </a:r>
                <a:r>
                  <a:rPr lang="en-US" altLang="ko-Kore-KR" dirty="0">
                    <a:latin typeface="Abadi" panose="020B0604020104020204" pitchFamily="34" charset="0"/>
                  </a:rPr>
                  <a:t>calls other sub-procedures</a:t>
                </a:r>
                <a:r>
                  <a:rPr lang="ko-KR" altLang="en-US" dirty="0">
                    <a:latin typeface="Abadi" panose="020B0604020104020204" pitchFamily="34" charset="0"/>
                  </a:rPr>
                  <a:t> </a:t>
                </a:r>
                <a:r>
                  <a:rPr lang="en-US" altLang="ko-KR" dirty="0">
                    <a:latin typeface="Abadi" panose="020B0604020104020204" pitchFamily="34" charset="0"/>
                  </a:rPr>
                  <a:t>(Manage the interaction between units, create units and print units.)</a:t>
                </a:r>
                <a:endParaRPr lang="en-US" altLang="ko-Kore-KR" dirty="0">
                  <a:latin typeface="Abadi" panose="020B0604020104020204" pitchFamily="34" charset="0"/>
                </a:endParaRPr>
              </a:p>
              <a:p>
                <a:pPr lvl="2"/>
                <a:r>
                  <a:rPr lang="en-US" altLang="ko-Kore-KR" b="1" u="sng" dirty="0">
                    <a:solidFill>
                      <a:schemeClr val="accent6"/>
                    </a:solidFill>
                    <a:latin typeface="Abadi" panose="020B0604020104020204" pitchFamily="34" charset="0"/>
                  </a:rPr>
                  <a:t>‘(var) end – (var) start’ </a:t>
                </a:r>
                <a:r>
                  <a:rPr lang="en-US" altLang="ko-Kore-KR" dirty="0">
                    <a:latin typeface="Abadi" panose="020B0604020104020204" pitchFamily="34" charset="0"/>
                  </a:rPr>
                  <a:t>measures time</a:t>
                </a:r>
              </a:p>
              <a:p>
                <a:pPr marL="914400" lvl="2" indent="0">
                  <a:buNone/>
                </a:pPr>
                <a:endParaRPr lang="en-US" altLang="ko-Kore-KR" sz="1200" dirty="0">
                  <a:latin typeface="Abadi" panose="020B0604020104020204" pitchFamily="34" charset="0"/>
                </a:endParaRPr>
              </a:p>
              <a:p>
                <a:pPr lvl="1"/>
                <a:r>
                  <a:rPr lang="en-US" altLang="ko-Kore-KR" sz="2400" dirty="0"/>
                  <a:t>Frame</a:t>
                </a:r>
              </a:p>
              <a:p>
                <a:pPr lvl="2"/>
                <a:r>
                  <a:rPr lang="en-US" altLang="ko-Kore-KR" dirty="0">
                    <a:latin typeface="Abadi" panose="020B0604020104020204" pitchFamily="34" charset="0"/>
                  </a:rPr>
                  <a:t>Unit: around 0.1 seconds (calculated using </a:t>
                </a:r>
                <a:r>
                  <a:rPr lang="en-US" altLang="ko-Kore-KR" dirty="0" err="1">
                    <a:latin typeface="Abadi" panose="020B0604020104020204" pitchFamily="34" charset="0"/>
                  </a:rPr>
                  <a:t>prev_frame</a:t>
                </a:r>
                <a:r>
                  <a:rPr lang="en-US" altLang="ko-Kore-KR" dirty="0">
                    <a:latin typeface="Abadi" panose="020B0604020104020204" pitchFamily="34" charset="0"/>
                  </a:rPr>
                  <a:t> and </a:t>
                </a:r>
                <a:r>
                  <a:rPr lang="en-US" altLang="ko-Kore-KR" dirty="0" err="1">
                    <a:latin typeface="Abadi" panose="020B0604020104020204" pitchFamily="34" charset="0"/>
                  </a:rPr>
                  <a:t>curr_frame</a:t>
                </a:r>
                <a:r>
                  <a:rPr lang="en-US" altLang="ko-Kore-KR" dirty="0">
                    <a:latin typeface="Abadi" panose="020B0604020104020204" pitchFamily="34" charset="0"/>
                  </a:rPr>
                  <a:t>)</a:t>
                </a:r>
              </a:p>
              <a:p>
                <a:pPr lvl="2"/>
                <a:r>
                  <a:rPr lang="en-US" altLang="ko-Kore-KR" dirty="0">
                    <a:latin typeface="Abadi" panose="020B0604020104020204" pitchFamily="34" charset="0"/>
                  </a:rPr>
                  <a:t>(var) </a:t>
                </a:r>
                <a:r>
                  <a:rPr lang="en-US" altLang="ko-Kore-KR" dirty="0" err="1">
                    <a:latin typeface="Abadi" panose="020B0604020104020204" pitchFamily="34" charset="0"/>
                  </a:rPr>
                  <a:t>prev_frame</a:t>
                </a:r>
                <a:r>
                  <a:rPr lang="en-US" altLang="ko-Kore-KR" dirty="0">
                    <a:latin typeface="Abadi" panose="020B0604020104020204" pitchFamily="34" charset="0"/>
                  </a:rPr>
                  <a:t>: frame before ops.</a:t>
                </a:r>
              </a:p>
              <a:p>
                <a:pPr lvl="2"/>
                <a:r>
                  <a:rPr lang="en-US" altLang="ko-Kore-KR" dirty="0">
                    <a:latin typeface="Abadi" panose="020B0604020104020204" pitchFamily="34" charset="0"/>
                  </a:rPr>
                  <a:t>(var) </a:t>
                </a:r>
                <a:r>
                  <a:rPr lang="en-US" altLang="ko-Kore-KR" dirty="0" err="1">
                    <a:latin typeface="Abadi" panose="020B0604020104020204" pitchFamily="34" charset="0"/>
                  </a:rPr>
                  <a:t>curr_frame</a:t>
                </a:r>
                <a:r>
                  <a:rPr lang="en-US" altLang="ko-Kore-KR" dirty="0">
                    <a:latin typeface="Abadi" panose="020B0604020104020204" pitchFamily="34" charset="0"/>
                  </a:rPr>
                  <a:t>: frame after ops.</a:t>
                </a:r>
              </a:p>
              <a:p>
                <a:pPr lvl="2"/>
                <a:endParaRPr lang="en-US" altLang="ko-Kore-KR" sz="1200" dirty="0">
                  <a:latin typeface="Abadi" panose="020B0604020104020204" pitchFamily="34" charset="0"/>
                </a:endParaRPr>
              </a:p>
              <a:p>
                <a:pPr lvl="1"/>
                <a:endParaRPr lang="en-US" altLang="ko-Kore-KR" sz="2400" dirty="0"/>
              </a:p>
              <a:p>
                <a:pPr lvl="1"/>
                <a:r>
                  <a:rPr lang="en-US" altLang="ko-Kore-KR" sz="2400" dirty="0"/>
                  <a:t>Print</a:t>
                </a:r>
              </a:p>
              <a:p>
                <a:pPr lvl="2"/>
                <a:r>
                  <a:rPr lang="en-US" altLang="ko-Kore-KR" dirty="0">
                    <a:latin typeface="Abadi" panose="020B0604020104020204" pitchFamily="34" charset="0"/>
                  </a:rPr>
                  <a:t>For each frame unit,</a:t>
                </a:r>
              </a:p>
              <a:p>
                <a:pPr lvl="2"/>
                <a:r>
                  <a:rPr lang="en-US" altLang="ko-Kore-KR" dirty="0">
                    <a:latin typeface="Abadi" panose="020B0604020104020204" pitchFamily="34" charset="0"/>
                  </a:rPr>
                  <a:t>print according to the operations of the object units.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" y="918718"/>
                <a:ext cx="7359990" cy="5939281"/>
              </a:xfrm>
              <a:blipFill>
                <a:blip r:embed="rId3"/>
                <a:stretch>
                  <a:fillRect l="-1897" t="-2778" r="-5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dirty="0" smtClean="0"/>
              <a:pPr/>
              <a:t>14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267B9C-A6AF-5FC8-7BC6-C7634202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226" y="1814512"/>
            <a:ext cx="4709966" cy="50434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3890A5-E77F-CCFF-C626-CDA8A2F5E572}"/>
              </a:ext>
            </a:extLst>
          </p:cNvPr>
          <p:cNvSpPr/>
          <p:nvPr/>
        </p:nvSpPr>
        <p:spPr>
          <a:xfrm>
            <a:off x="8119872" y="3230880"/>
            <a:ext cx="1706880" cy="3169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149CBD-7C37-E08E-2774-7605DEDDEFE7}"/>
              </a:ext>
            </a:extLst>
          </p:cNvPr>
          <p:cNvSpPr/>
          <p:nvPr/>
        </p:nvSpPr>
        <p:spPr>
          <a:xfrm>
            <a:off x="8119872" y="4055839"/>
            <a:ext cx="1560576" cy="3169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0CE1F4-B3EB-075F-8C81-852CC1E8DF1C}"/>
              </a:ext>
            </a:extLst>
          </p:cNvPr>
          <p:cNvSpPr/>
          <p:nvPr/>
        </p:nvSpPr>
        <p:spPr>
          <a:xfrm>
            <a:off x="7857744" y="2588592"/>
            <a:ext cx="469392" cy="31699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AEB0CF-3A30-30B2-23F2-384C26DF6248}"/>
              </a:ext>
            </a:extLst>
          </p:cNvPr>
          <p:cNvSpPr/>
          <p:nvPr/>
        </p:nvSpPr>
        <p:spPr>
          <a:xfrm>
            <a:off x="7821168" y="4684511"/>
            <a:ext cx="469392" cy="31699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88559C-AB0F-A7AD-E8CB-94295B93B72F}"/>
              </a:ext>
            </a:extLst>
          </p:cNvPr>
          <p:cNvSpPr/>
          <p:nvPr/>
        </p:nvSpPr>
        <p:spPr>
          <a:xfrm>
            <a:off x="9345168" y="5157215"/>
            <a:ext cx="1054608" cy="2294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95F1C-37E3-A657-4FBB-6FF839E950BE}"/>
              </a:ext>
            </a:extLst>
          </p:cNvPr>
          <p:cNvSpPr txBox="1"/>
          <p:nvPr/>
        </p:nvSpPr>
        <p:spPr>
          <a:xfrm>
            <a:off x="877824" y="5157215"/>
            <a:ext cx="667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FF0000"/>
                </a:solidFill>
                <a:latin typeface="Abadi" panose="020B0604020104020204" pitchFamily="34" charset="0"/>
              </a:rPr>
              <a:t>Frame:		    1		  1		2</a:t>
            </a:r>
          </a:p>
          <a:p>
            <a:r>
              <a:rPr kumimoji="1" lang="en-US" altLang="ko-Kore-KR" sz="1600" dirty="0" err="1">
                <a:solidFill>
                  <a:srgbClr val="FF0000"/>
                </a:solidFill>
                <a:latin typeface="Abadi" panose="020B0604020104020204" pitchFamily="34" charset="0"/>
              </a:rPr>
              <a:t>Operation_time</a:t>
            </a:r>
            <a:r>
              <a:rPr kumimoji="1" lang="en-US" altLang="ko-Kore-KR" sz="1600" dirty="0">
                <a:solidFill>
                  <a:srgbClr val="FF0000"/>
                </a:solidFill>
                <a:latin typeface="Abadi" panose="020B0604020104020204" pitchFamily="34" charset="0"/>
              </a:rPr>
              <a:t>: 180,000(0.18sec)  190,000(0.19sec)  210,000(0.21sec)</a:t>
            </a:r>
          </a:p>
        </p:txBody>
      </p:sp>
    </p:spTree>
    <p:extLst>
      <p:ext uri="{BB962C8B-B14F-4D97-AF65-F5344CB8AC3E}">
        <p14:creationId xmlns:p14="http://schemas.microsoft.com/office/powerpoint/2010/main" val="388133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0653" y="1211935"/>
                <a:ext cx="7241381" cy="504348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b="0" dirty="0"/>
                  <a:t>Code Structure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b="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dirty="0"/>
                  <a:t>Iterates in </a:t>
                </a:r>
                <a:r>
                  <a:rPr lang="en-US" altLang="ko-Kore-KR" sz="2400" b="1" u="sng" dirty="0">
                    <a:solidFill>
                      <a:schemeClr val="accent4"/>
                    </a:solidFill>
                  </a:rPr>
                  <a:t>while</a:t>
                </a:r>
                <a:r>
                  <a:rPr lang="en-US" altLang="ko-Kore-KR" sz="2400" dirty="0"/>
                  <a:t> statement</a:t>
                </a:r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endParaRPr lang="en-US" altLang="ko-Kore-KR" sz="240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b="0" dirty="0"/>
                  <a:t>Object units interact with each other when (var) </a:t>
                </a:r>
                <a:r>
                  <a:rPr lang="en-US" altLang="ko-Kore-KR" sz="2400" b="0" dirty="0" err="1"/>
                  <a:t>curr_frame</a:t>
                </a:r>
                <a:r>
                  <a:rPr lang="en-US" altLang="ko-Kore-KR" sz="2400" b="0" dirty="0"/>
                  <a:t> is updated through </a:t>
                </a:r>
                <a:r>
                  <a:rPr lang="en-US" altLang="ko-Kore-KR" sz="2400" dirty="0"/>
                  <a:t>‘</a:t>
                </a:r>
                <a:r>
                  <a:rPr lang="en-US" altLang="ko-Kore-KR" sz="2400" dirty="0" err="1"/>
                  <a:t>m</a:t>
                </a:r>
                <a:r>
                  <a:rPr lang="en-US" altLang="ko-Kore-KR" sz="2400" b="0" dirty="0" err="1"/>
                  <a:t>anager.print</a:t>
                </a:r>
                <a:r>
                  <a:rPr lang="en-US" altLang="ko-Kore-KR" sz="2400" b="0" dirty="0"/>
                  <a:t>(</a:t>
                </a:r>
                <a14:m>
                  <m:oMath xmlns:m="http://schemas.openxmlformats.org/officeDocument/2006/math">
                    <m:r>
                      <a:rPr lang="en-US" altLang="ko-Kore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ore-KR" sz="2400" b="0" dirty="0"/>
                  <a:t>)’.</a:t>
                </a:r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endParaRPr lang="en-US" altLang="ko-Kore-KR" sz="2400" b="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b="0" dirty="0"/>
                  <a:t>After refresh(), printed results appear on your screen.</a:t>
                </a:r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endParaRPr lang="en-US" altLang="ko-Kore-KR" b="0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0653" y="1211935"/>
                <a:ext cx="7241381" cy="5043487"/>
              </a:xfrm>
              <a:blipFill>
                <a:blip r:embed="rId3"/>
                <a:stretch>
                  <a:fillRect l="-1926" t="-25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15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267B9C-A6AF-5FC8-7BC6-C7634202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034" y="1814512"/>
            <a:ext cx="4709966" cy="504348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2C05301-D553-C3E2-B7BB-DA042702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" y="140102"/>
            <a:ext cx="10515600" cy="708300"/>
          </a:xfrm>
        </p:spPr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9BE856B2-2BC6-7ABE-1B85-AD64BAC85C05}"/>
              </a:ext>
            </a:extLst>
          </p:cNvPr>
          <p:cNvSpPr/>
          <p:nvPr/>
        </p:nvSpPr>
        <p:spPr>
          <a:xfrm rot="10800000">
            <a:off x="11461442" y="2379851"/>
            <a:ext cx="646176" cy="3976498"/>
          </a:xfrm>
          <a:prstGeom prst="leftBrac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0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31" y="919327"/>
            <a:ext cx="11431387" cy="58021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accent2"/>
                </a:solidFill>
              </a:rPr>
              <a:t>If any key is pressed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readch</a:t>
            </a:r>
            <a:r>
              <a:rPr lang="en-US" altLang="ko-KR" sz="2400" dirty="0"/>
              <a:t>( ) : Returns the pressed key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Call </a:t>
            </a:r>
            <a:r>
              <a:rPr lang="en-US" altLang="ko-KR" sz="2400" dirty="0" err="1"/>
              <a:t>m</a:t>
            </a:r>
            <a:r>
              <a:rPr lang="en-US" altLang="ko-KR" sz="2400" b="0" dirty="0" err="1"/>
              <a:t>anager.print</a:t>
            </a:r>
            <a:r>
              <a:rPr lang="en-US" altLang="ko-KR" sz="2400" b="0" dirty="0"/>
              <a:t>(</a:t>
            </a:r>
            <a:r>
              <a:rPr lang="en-US" altLang="ko-KR" sz="2400" b="0" dirty="0" err="1"/>
              <a:t>ch</a:t>
            </a:r>
            <a:r>
              <a:rPr lang="en-US" altLang="ko-KR" sz="2400" b="0" dirty="0"/>
              <a:t>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If </a:t>
            </a:r>
            <a:r>
              <a:rPr lang="en-US" altLang="ko-KR" sz="2400" dirty="0" err="1"/>
              <a:t>ch</a:t>
            </a:r>
            <a:r>
              <a:rPr lang="en-US" altLang="ko-KR" sz="2400" dirty="0"/>
              <a:t>==‘x’, break.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accent6"/>
                </a:solidFill>
              </a:rPr>
              <a:t>If you don’t press any key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Call </a:t>
            </a:r>
            <a:r>
              <a:rPr lang="en-US" altLang="ko-KR" sz="2400" b="0" dirty="0" err="1"/>
              <a:t>manager.print</a:t>
            </a:r>
            <a:r>
              <a:rPr lang="en-US" altLang="ko-KR" sz="2400" b="0" dirty="0"/>
              <a:t>( )</a:t>
            </a:r>
          </a:p>
          <a:p>
            <a:pPr marL="0" indent="0">
              <a:buNone/>
            </a:pPr>
            <a:endParaRPr lang="en-US" altLang="ko-KR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16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267B9C-A6AF-5FC8-7BC6-C763420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574668"/>
            <a:ext cx="4933950" cy="528333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D54A4BE-E028-5534-5A18-EDB58E8C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237910-0B35-4BF7-791C-98D2376DA806}"/>
              </a:ext>
            </a:extLst>
          </p:cNvPr>
          <p:cNvSpPr/>
          <p:nvPr/>
        </p:nvSpPr>
        <p:spPr>
          <a:xfrm>
            <a:off x="7571232" y="2621280"/>
            <a:ext cx="2072640" cy="11015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AEBF05-C29D-E30F-E35D-01123ECAEF5E}"/>
              </a:ext>
            </a:extLst>
          </p:cNvPr>
          <p:cNvSpPr/>
          <p:nvPr/>
        </p:nvSpPr>
        <p:spPr>
          <a:xfrm>
            <a:off x="7583424" y="3808208"/>
            <a:ext cx="1901952" cy="60529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57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493" y="919328"/>
                <a:ext cx="11431387" cy="478641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b="0" dirty="0"/>
                  <a:t>Screen manager</a:t>
                </a:r>
                <a:endParaRPr lang="en" altLang="ko-Kore-KR" b="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dirty="0"/>
                  <a:t>The class that has a </a:t>
                </a:r>
                <a:r>
                  <a:rPr lang="en-US" altLang="ko-Kore-KR" sz="2400" dirty="0" err="1">
                    <a:solidFill>
                      <a:schemeClr val="accent6"/>
                    </a:solidFill>
                  </a:rPr>
                  <a:t>my_plane</a:t>
                </a:r>
                <a:r>
                  <a:rPr lang="en-US" altLang="ko-Kore-KR" sz="2400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ko-Kore-KR" sz="2400" dirty="0"/>
                  <a:t>object.</a:t>
                </a:r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dirty="0">
                    <a:solidFill>
                      <a:schemeClr val="accent2"/>
                    </a:solidFill>
                  </a:rPr>
                  <a:t>Print(</a:t>
                </a:r>
                <a14:m>
                  <m:oMath xmlns:m="http://schemas.openxmlformats.org/officeDocument/2006/math">
                    <m:r>
                      <a:rPr lang="en-US" altLang="ko-Kore-KR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2400" dirty="0">
                    <a:solidFill>
                      <a:schemeClr val="accent2"/>
                    </a:solidFill>
                  </a:rPr>
                  <a:t>) </a:t>
                </a:r>
                <a:r>
                  <a:rPr lang="en" altLang="ko-Kore-KR" sz="2400" dirty="0"/>
                  <a:t>: P</a:t>
                </a:r>
                <a:r>
                  <a:rPr lang="en-US" altLang="ko-Kore-KR" sz="2400" dirty="0" err="1"/>
                  <a:t>rint</a:t>
                </a:r>
                <a:r>
                  <a:rPr lang="en-US" altLang="ko-Kore-KR" sz="2400" dirty="0"/>
                  <a:t> and manage the interaction between objects.</a:t>
                </a:r>
                <a:endParaRPr lang="en" altLang="ko-Kore-KR" sz="240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" altLang="ko-Kore-KR" sz="2400" dirty="0"/>
                  <a:t>Height=30, width=60 (1,800 cells)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493" y="919328"/>
                <a:ext cx="11431387" cy="4786418"/>
              </a:xfrm>
              <a:blipFill>
                <a:blip r:embed="rId3"/>
                <a:stretch>
                  <a:fillRect l="-1220" t="-26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17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10F00-609F-CEBF-1487-00F12CC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85" y="2844822"/>
            <a:ext cx="7390829" cy="36830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8C9C712-3461-895C-B9BF-4110D786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3ED48A-0041-3903-A4C6-0BCDD55A8C03}"/>
              </a:ext>
            </a:extLst>
          </p:cNvPr>
          <p:cNvSpPr/>
          <p:nvPr/>
        </p:nvSpPr>
        <p:spPr>
          <a:xfrm>
            <a:off x="3046406" y="5367439"/>
            <a:ext cx="2087664" cy="5518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AD5244-C924-6C7F-5FE0-DF6E9762FFA8}"/>
              </a:ext>
            </a:extLst>
          </p:cNvPr>
          <p:cNvSpPr/>
          <p:nvPr/>
        </p:nvSpPr>
        <p:spPr>
          <a:xfrm>
            <a:off x="3046406" y="6070723"/>
            <a:ext cx="4062768" cy="30569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979A84-F3BA-00F1-3340-3C62274C5E2B}"/>
              </a:ext>
            </a:extLst>
          </p:cNvPr>
          <p:cNvSpPr/>
          <p:nvPr/>
        </p:nvSpPr>
        <p:spPr>
          <a:xfrm>
            <a:off x="9957932" y="1609344"/>
            <a:ext cx="1655999" cy="827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screen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99903-C284-513B-B88C-5A9E2C128C48}"/>
              </a:ext>
            </a:extLst>
          </p:cNvPr>
          <p:cNvSpPr txBox="1"/>
          <p:nvPr/>
        </p:nvSpPr>
        <p:spPr>
          <a:xfrm>
            <a:off x="9388802" y="1244367"/>
            <a:ext cx="81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badi" panose="020B0604020104020204" pitchFamily="34" charset="0"/>
              </a:rPr>
              <a:t>(</a:t>
            </a:r>
            <a:r>
              <a:rPr kumimoji="1" lang="en-US" altLang="ko-KR" dirty="0">
                <a:latin typeface="Abadi" panose="020B0604020104020204" pitchFamily="34" charset="0"/>
              </a:rPr>
              <a:t>0,</a:t>
            </a:r>
            <a:r>
              <a:rPr kumimoji="1" lang="ko-KR" altLang="en-US" dirty="0">
                <a:latin typeface="Abadi" panose="020B0604020104020204" pitchFamily="34" charset="0"/>
              </a:rPr>
              <a:t> </a:t>
            </a:r>
            <a:r>
              <a:rPr kumimoji="1" lang="en-US" altLang="ko-KR" dirty="0">
                <a:latin typeface="Abadi" panose="020B0604020104020204" pitchFamily="34" charset="0"/>
              </a:rPr>
              <a:t>0)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E3D17-D69A-C4F6-60B5-2D06DDA8AC53}"/>
              </a:ext>
            </a:extLst>
          </p:cNvPr>
          <p:cNvSpPr txBox="1"/>
          <p:nvPr/>
        </p:nvSpPr>
        <p:spPr>
          <a:xfrm>
            <a:off x="10936224" y="1244367"/>
            <a:ext cx="130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badi" panose="020B0604020104020204" pitchFamily="34" charset="0"/>
              </a:rPr>
              <a:t>(</a:t>
            </a:r>
            <a:r>
              <a:rPr kumimoji="1" lang="en-US" altLang="ko-KR" dirty="0">
                <a:latin typeface="Abadi" panose="020B0604020104020204" pitchFamily="34" charset="0"/>
              </a:rPr>
              <a:t>0,</a:t>
            </a:r>
            <a:r>
              <a:rPr kumimoji="1" lang="ko-KR" altLang="en-US" dirty="0">
                <a:latin typeface="Abadi" panose="020B0604020104020204" pitchFamily="34" charset="0"/>
              </a:rPr>
              <a:t> </a:t>
            </a:r>
            <a:r>
              <a:rPr kumimoji="1" lang="en-US" altLang="ko-KR" dirty="0">
                <a:latin typeface="Abadi" panose="020B0604020104020204" pitchFamily="34" charset="0"/>
              </a:rPr>
              <a:t>width-1)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954FA-105B-6CEF-9005-C7DB80D56388}"/>
              </a:ext>
            </a:extLst>
          </p:cNvPr>
          <p:cNvSpPr txBox="1"/>
          <p:nvPr/>
        </p:nvSpPr>
        <p:spPr>
          <a:xfrm>
            <a:off x="8692254" y="2407222"/>
            <a:ext cx="134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badi" panose="020B0604020104020204" pitchFamily="34" charset="0"/>
              </a:rPr>
              <a:t>(height-1</a:t>
            </a:r>
            <a:r>
              <a:rPr kumimoji="1" lang="en-US" altLang="ko-KR" dirty="0">
                <a:latin typeface="Abadi" panose="020B0604020104020204" pitchFamily="34" charset="0"/>
              </a:rPr>
              <a:t>,</a:t>
            </a:r>
            <a:r>
              <a:rPr kumimoji="1" lang="ko-KR" altLang="en-US" dirty="0">
                <a:latin typeface="Abadi" panose="020B0604020104020204" pitchFamily="34" charset="0"/>
              </a:rPr>
              <a:t> </a:t>
            </a:r>
            <a:r>
              <a:rPr kumimoji="1" lang="en-US" altLang="ko-KR" dirty="0">
                <a:latin typeface="Abadi" panose="020B0604020104020204" pitchFamily="34" charset="0"/>
              </a:rPr>
              <a:t>0)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AB39-5E5A-A08C-401D-1C98E7921955}"/>
              </a:ext>
            </a:extLst>
          </p:cNvPr>
          <p:cNvSpPr txBox="1"/>
          <p:nvPr/>
        </p:nvSpPr>
        <p:spPr>
          <a:xfrm>
            <a:off x="10963125" y="2407222"/>
            <a:ext cx="130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Abadi" panose="020B0604020104020204" pitchFamily="34" charset="0"/>
              </a:rPr>
              <a:t>(height-1</a:t>
            </a:r>
            <a:r>
              <a:rPr kumimoji="1" lang="en-US" altLang="ko-KR" dirty="0">
                <a:latin typeface="Abadi" panose="020B0604020104020204" pitchFamily="34" charset="0"/>
              </a:rPr>
              <a:t>,</a:t>
            </a:r>
          </a:p>
          <a:p>
            <a:pPr algn="ctr"/>
            <a:r>
              <a:rPr kumimoji="1" lang="en-US" altLang="ko-KR" dirty="0">
                <a:latin typeface="Abadi" panose="020B0604020104020204" pitchFamily="34" charset="0"/>
              </a:rPr>
              <a:t>width-1)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3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31" y="919327"/>
            <a:ext cx="6218342" cy="5802148"/>
          </a:xfrm>
        </p:spPr>
        <p:txBody>
          <a:bodyPr>
            <a:normAutofit/>
          </a:bodyPr>
          <a:lstStyle/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</a:rPr>
              <a:t>Print( ) </a:t>
            </a:r>
            <a:r>
              <a:rPr lang="en-US" altLang="ko-KR" dirty="0"/>
              <a:t>: Print </a:t>
            </a:r>
            <a:r>
              <a:rPr lang="en-US" altLang="ko-KR" dirty="0" err="1"/>
              <a:t>my_plane</a:t>
            </a:r>
            <a:r>
              <a:rPr lang="en-US" altLang="ko-KR" dirty="0"/>
              <a:t>. Then call </a:t>
            </a:r>
            <a:r>
              <a:rPr lang="en-US" altLang="ko-KR" dirty="0" err="1">
                <a:solidFill>
                  <a:schemeClr val="accent5"/>
                </a:solidFill>
              </a:rPr>
              <a:t>print_share</a:t>
            </a:r>
            <a:r>
              <a:rPr lang="en-US" altLang="ko-KR" dirty="0">
                <a:solidFill>
                  <a:schemeClr val="accent5"/>
                </a:solidFill>
              </a:rPr>
              <a:t>( ).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accent5"/>
              </a:solidFill>
            </a:endParaRP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</a:rPr>
              <a:t>Print(</a:t>
            </a:r>
            <a:r>
              <a:rPr lang="en-US" altLang="ko-KR" dirty="0" err="1">
                <a:solidFill>
                  <a:schemeClr val="accent6"/>
                </a:solidFill>
              </a:rPr>
              <a:t>ch</a:t>
            </a:r>
            <a:r>
              <a:rPr lang="en-US" altLang="ko-KR" dirty="0">
                <a:solidFill>
                  <a:schemeClr val="accent6"/>
                </a:solidFill>
              </a:rPr>
              <a:t>) </a:t>
            </a:r>
            <a:r>
              <a:rPr lang="en-US" altLang="ko-KR" dirty="0"/>
              <a:t>: You can move </a:t>
            </a:r>
            <a:r>
              <a:rPr lang="en-US" altLang="ko-KR" dirty="0" err="1"/>
              <a:t>my_plane</a:t>
            </a:r>
            <a:r>
              <a:rPr lang="en-US" altLang="ko-KR" dirty="0"/>
              <a:t> using the ‘w, a, s, d’ keys. Then, call </a:t>
            </a:r>
            <a:r>
              <a:rPr lang="en-US" altLang="ko-KR" dirty="0" err="1">
                <a:solidFill>
                  <a:schemeClr val="accent5"/>
                </a:solidFill>
              </a:rPr>
              <a:t>print_share</a:t>
            </a:r>
            <a:r>
              <a:rPr lang="en-US" altLang="ko-KR" dirty="0">
                <a:solidFill>
                  <a:schemeClr val="accent5"/>
                </a:solidFill>
              </a:rPr>
              <a:t>( ).</a:t>
            </a:r>
          </a:p>
          <a:p>
            <a:pPr marL="1085850" lvl="2" indent="-457200"/>
            <a:endParaRPr lang="en-US" altLang="ko-KR" sz="2400" dirty="0">
              <a:latin typeface="Abadi" panose="020B0604020104020204" pitchFamily="34" charset="0"/>
            </a:endParaRP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Clear the previous location of </a:t>
            </a:r>
            <a:r>
              <a:rPr lang="en-US" altLang="ko-KR" dirty="0" err="1">
                <a:latin typeface="Abadi" panose="020B0604020104020204" pitchFamily="34" charset="0"/>
              </a:rPr>
              <a:t>my_plane</a:t>
            </a:r>
            <a:r>
              <a:rPr lang="en-US" altLang="ko-KR" dirty="0">
                <a:latin typeface="Abadi" panose="020B0604020104020204" pitchFamily="34" charset="0"/>
              </a:rPr>
              <a:t>.</a:t>
            </a:r>
          </a:p>
          <a:p>
            <a:pPr marL="1085850" lvl="2" indent="-457200"/>
            <a:endParaRPr lang="en-US" altLang="ko-KR" dirty="0">
              <a:latin typeface="Abadi" panose="020B0604020104020204" pitchFamily="34" charset="0"/>
            </a:endParaRP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Update the location of </a:t>
            </a:r>
            <a:r>
              <a:rPr lang="en-US" altLang="ko-KR" dirty="0" err="1">
                <a:latin typeface="Abadi" panose="020B0604020104020204" pitchFamily="34" charset="0"/>
              </a:rPr>
              <a:t>my_plane</a:t>
            </a:r>
            <a:r>
              <a:rPr lang="en-US" altLang="ko-KR" dirty="0">
                <a:latin typeface="Abadi" panose="020B0604020104020204" pitchFamily="34" charset="0"/>
              </a:rPr>
              <a:t>.</a:t>
            </a:r>
          </a:p>
          <a:p>
            <a:pPr marL="1085850" lvl="2" indent="-457200"/>
            <a:endParaRPr lang="en-US" altLang="ko-KR" dirty="0">
              <a:latin typeface="Abadi" panose="020B0604020104020204" pitchFamily="34" charset="0"/>
            </a:endParaRP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Print </a:t>
            </a:r>
            <a:r>
              <a:rPr lang="en-US" altLang="ko-KR" dirty="0" err="1">
                <a:latin typeface="Abadi" panose="020B0604020104020204" pitchFamily="34" charset="0"/>
              </a:rPr>
              <a:t>my_plane</a:t>
            </a:r>
            <a:r>
              <a:rPr lang="en-US" altLang="ko-KR" dirty="0">
                <a:latin typeface="Abadi" panose="020B0604020104020204" pitchFamily="34" charset="0"/>
              </a:rPr>
              <a:t> at the new location.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18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875A99-F96B-928D-182F-2260C153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4" y="1978773"/>
            <a:ext cx="5401056" cy="489685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39BAF6A-1CA7-DA0D-757F-E107633E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" y="136524"/>
            <a:ext cx="5720181" cy="819841"/>
          </a:xfrm>
        </p:spPr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DEF450-721E-A826-AB8B-CA20896F1967}"/>
              </a:ext>
            </a:extLst>
          </p:cNvPr>
          <p:cNvSpPr/>
          <p:nvPr/>
        </p:nvSpPr>
        <p:spPr>
          <a:xfrm>
            <a:off x="6790944" y="2148751"/>
            <a:ext cx="3706368" cy="12802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06F95-DA59-B9C2-D56F-EC6DCC81D3A3}"/>
              </a:ext>
            </a:extLst>
          </p:cNvPr>
          <p:cNvSpPr/>
          <p:nvPr/>
        </p:nvSpPr>
        <p:spPr>
          <a:xfrm>
            <a:off x="6790944" y="3708246"/>
            <a:ext cx="5316674" cy="314975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badi" panose="020B0604020104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B87B04-C038-5E53-9386-05EDF359DF07}"/>
              </a:ext>
            </a:extLst>
          </p:cNvPr>
          <p:cNvSpPr/>
          <p:nvPr/>
        </p:nvSpPr>
        <p:spPr>
          <a:xfrm>
            <a:off x="7117296" y="2904910"/>
            <a:ext cx="1209840" cy="30569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5">
                  <a:lumMod val="20000"/>
                  <a:lumOff val="8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43684-1682-2BC6-E16B-2330F080321A}"/>
              </a:ext>
            </a:extLst>
          </p:cNvPr>
          <p:cNvSpPr/>
          <p:nvPr/>
        </p:nvSpPr>
        <p:spPr>
          <a:xfrm>
            <a:off x="7117296" y="6459497"/>
            <a:ext cx="1209840" cy="30569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5">
                  <a:lumMod val="20000"/>
                  <a:lumOff val="8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563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963" y="919328"/>
            <a:ext cx="4959045" cy="543702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chemeClr val="accent5"/>
                </a:solidFill>
              </a:rPr>
              <a:t>print_share</a:t>
            </a:r>
            <a:r>
              <a:rPr lang="en-US" altLang="ko-KR" b="0" dirty="0">
                <a:solidFill>
                  <a:schemeClr val="accent5"/>
                </a:solidFill>
              </a:rPr>
              <a:t>( 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Interactions between units.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Print units.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Create units.</a:t>
            </a:r>
            <a:endParaRPr lang="en-US" altLang="ko-KR" sz="3600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ex) Create a bullet</a:t>
            </a:r>
            <a:endParaRPr lang="en-US" altLang="ko-KR" b="0" dirty="0">
              <a:latin typeface="Abadi" panose="020B0604020104020204" pitchFamily="34" charset="0"/>
            </a:endParaRPr>
          </a:p>
          <a:p>
            <a:pPr marL="1085850" lvl="2" indent="-457200"/>
            <a:r>
              <a:rPr lang="en-US" altLang="ko-KR" b="0" dirty="0">
                <a:latin typeface="Abadi" panose="020B0604020104020204" pitchFamily="34" charset="0"/>
              </a:rPr>
              <a:t>Bullets that reach the end of the board disappear.</a:t>
            </a:r>
          </a:p>
          <a:p>
            <a:pPr marL="1085850" lvl="2" indent="-457200"/>
            <a:endParaRPr lang="en-US" altLang="ko-KR" dirty="0">
              <a:latin typeface="Abadi" panose="020B0604020104020204" pitchFamily="34" charset="0"/>
            </a:endParaRPr>
          </a:p>
          <a:p>
            <a:pPr marL="1085850" lvl="2" indent="-457200"/>
            <a:endParaRPr lang="en-US" altLang="ko-KR" dirty="0">
              <a:latin typeface="Abadi" panose="020B0604020104020204" pitchFamily="34" charset="0"/>
            </a:endParaRPr>
          </a:p>
          <a:p>
            <a:pPr marL="1085850" lvl="2" indent="-457200"/>
            <a:endParaRPr lang="en-US" altLang="ko-KR" dirty="0">
              <a:latin typeface="Abadi" panose="020B0604020104020204" pitchFamily="34" charset="0"/>
            </a:endParaRP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Move bullets that are already generated.</a:t>
            </a:r>
            <a:endParaRPr lang="en-US" altLang="ko-KR" b="0" dirty="0">
              <a:latin typeface="Abadi" panose="020B06040201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19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E3429-65A0-9390-A218-12819DF7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38" y="1362795"/>
            <a:ext cx="6784096" cy="549520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82E571E-E43F-7361-A85A-46E31CAA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EB571A37-82AE-8583-28E9-40FBF089D550}"/>
              </a:ext>
            </a:extLst>
          </p:cNvPr>
          <p:cNvSpPr/>
          <p:nvPr/>
        </p:nvSpPr>
        <p:spPr>
          <a:xfrm>
            <a:off x="5400676" y="3076889"/>
            <a:ext cx="592174" cy="930335"/>
          </a:xfrm>
          <a:prstGeom prst="leftBrac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EB024AEF-8AE0-4247-45F3-92B5994DA9EB}"/>
              </a:ext>
            </a:extLst>
          </p:cNvPr>
          <p:cNvSpPr/>
          <p:nvPr/>
        </p:nvSpPr>
        <p:spPr>
          <a:xfrm>
            <a:off x="5002717" y="4300571"/>
            <a:ext cx="1120177" cy="1474535"/>
          </a:xfrm>
          <a:prstGeom prst="leftBrac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8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093910-7DA8-6B80-55A1-9E43C0B20AD3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40C0EA-0A24-68DD-FF97-C91D98A7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51360-A9AE-4F12-B8C5-B727C789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1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dirty="0"/>
              <a:t>Project: Fighter-controlled Game</a:t>
            </a:r>
          </a:p>
          <a:p>
            <a:r>
              <a:rPr kumimoji="1" lang="en-US" altLang="ko-Kore-KR" dirty="0"/>
              <a:t>Formats</a:t>
            </a:r>
          </a:p>
          <a:p>
            <a:pPr lvl="1"/>
            <a:r>
              <a:rPr kumimoji="1" lang="en-US" altLang="ko-Kore-KR" dirty="0"/>
              <a:t>Compile &amp; Output / Input</a:t>
            </a:r>
          </a:p>
          <a:p>
            <a:r>
              <a:rPr kumimoji="1" lang="en-US" altLang="ko-Kore-KR" dirty="0"/>
              <a:t>Skeleton Code</a:t>
            </a:r>
          </a:p>
          <a:p>
            <a:pPr lvl="1"/>
            <a:r>
              <a:rPr kumimoji="1" lang="en-US" altLang="ko-Kore-KR" dirty="0"/>
              <a:t>Mac / Windows</a:t>
            </a:r>
          </a:p>
          <a:p>
            <a:r>
              <a:rPr kumimoji="1" lang="en-US" altLang="ko-Kore-KR" dirty="0" err="1"/>
              <a:t>Todo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Unit / Interaction / Overall System</a:t>
            </a:r>
          </a:p>
          <a:p>
            <a:r>
              <a:rPr kumimoji="1" lang="en-US" altLang="ko-Kore-KR" dirty="0"/>
              <a:t>Extra Credits	</a:t>
            </a:r>
          </a:p>
          <a:p>
            <a:r>
              <a:rPr kumimoji="1" lang="en-US" altLang="ko-Kore-KR" dirty="0"/>
              <a:t>Deadline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C65DE-212A-32AA-E302-A988563D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67E92-D382-44B7-ADA8-D2CDA39938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89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93" y="919327"/>
            <a:ext cx="11431387" cy="58021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0" dirty="0"/>
              <a:t>All objects have ‘</a:t>
            </a:r>
            <a:r>
              <a:rPr lang="en-US" altLang="ko-KR" sz="2800" b="0" dirty="0" err="1"/>
              <a:t>create_frame</a:t>
            </a:r>
            <a:r>
              <a:rPr lang="en-US" altLang="ko-KR" sz="2800" b="0" dirty="0"/>
              <a:t>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0" dirty="0">
                <a:solidFill>
                  <a:srgbClr val="FF0000"/>
                </a:solidFill>
              </a:rPr>
              <a:t>Objects can move and shoot every </a:t>
            </a:r>
            <a:r>
              <a:rPr lang="en-US" altLang="ko-KR" sz="2800" b="0" u="sng" dirty="0">
                <a:solidFill>
                  <a:srgbClr val="FF0000"/>
                </a:solidFill>
              </a:rPr>
              <a:t>n frame</a:t>
            </a:r>
            <a:r>
              <a:rPr lang="en-US" altLang="ko-KR" sz="2800" b="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0" dirty="0"/>
              <a:t>After </a:t>
            </a:r>
            <a:r>
              <a:rPr lang="en-US" altLang="ko-KR" sz="2800" b="0" dirty="0" err="1"/>
              <a:t>curr_frame</a:t>
            </a:r>
            <a:r>
              <a:rPr lang="en-US" altLang="ko-KR" sz="2800" b="0" dirty="0"/>
              <a:t> is updated, each object acts appropriately when </a:t>
            </a:r>
            <a:r>
              <a:rPr lang="en-US" altLang="ko-KR" sz="2800" b="0" u="sng" dirty="0">
                <a:solidFill>
                  <a:srgbClr val="FF0000"/>
                </a:solidFill>
              </a:rPr>
              <a:t>the condition</a:t>
            </a:r>
            <a:r>
              <a:rPr lang="en-US" altLang="ko-KR" sz="2800" b="0" dirty="0"/>
              <a:t> is met.</a:t>
            </a: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e.g.,</a:t>
            </a:r>
            <a:r>
              <a:rPr lang="en-US" altLang="ko-KR" b="0" dirty="0">
                <a:latin typeface="Abadi" panose="020B0604020104020204" pitchFamily="34" charset="0"/>
              </a:rPr>
              <a:t> condition : (</a:t>
            </a:r>
            <a:r>
              <a:rPr lang="en-US" altLang="ko-KR" b="0" dirty="0" err="1">
                <a:solidFill>
                  <a:srgbClr val="00B050"/>
                </a:solidFill>
                <a:latin typeface="Abadi" panose="020B0604020104020204" pitchFamily="34" charset="0"/>
              </a:rPr>
              <a:t>curr_frame</a:t>
            </a:r>
            <a:r>
              <a:rPr lang="en-US" altLang="ko-KR" b="0" dirty="0" err="1">
                <a:latin typeface="Abadi" panose="020B0604020104020204" pitchFamily="34" charset="0"/>
              </a:rPr>
              <a:t>-</a:t>
            </a:r>
            <a:r>
              <a:rPr lang="en-US" altLang="ko-KR" b="0" dirty="0" err="1">
                <a:solidFill>
                  <a:srgbClr val="00B0F0"/>
                </a:solidFill>
                <a:latin typeface="Abadi" panose="020B0604020104020204" pitchFamily="34" charset="0"/>
              </a:rPr>
              <a:t>create_frame</a:t>
            </a:r>
            <a:r>
              <a:rPr lang="en-US" altLang="ko-KR" b="0" dirty="0">
                <a:latin typeface="Abadi" panose="020B0604020104020204" pitchFamily="34" charset="0"/>
              </a:rPr>
              <a:t>) / </a:t>
            </a:r>
            <a:r>
              <a:rPr lang="en-US" altLang="ko-KR" dirty="0" err="1">
                <a:latin typeface="Abadi" panose="020B0604020104020204" pitchFamily="34" charset="0"/>
              </a:rPr>
              <a:t>cell_speed</a:t>
            </a:r>
            <a:r>
              <a:rPr lang="en-US" altLang="ko-KR" b="0" dirty="0">
                <a:latin typeface="Abadi" panose="020B0604020104020204" pitchFamily="34" charset="0"/>
              </a:rPr>
              <a:t> – </a:t>
            </a:r>
            <a:r>
              <a:rPr lang="en-US" altLang="ko-KR" b="0" dirty="0" err="1">
                <a:latin typeface="Abadi" panose="020B0604020104020204" pitchFamily="34" charset="0"/>
              </a:rPr>
              <a:t>check_frame</a:t>
            </a:r>
            <a:r>
              <a:rPr lang="en-US" altLang="ko-KR" b="0" dirty="0">
                <a:latin typeface="Abadi" panose="020B0604020104020204" pitchFamily="34" charset="0"/>
              </a:rPr>
              <a:t>&gt;0</a:t>
            </a: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e.g.,</a:t>
            </a:r>
            <a:r>
              <a:rPr lang="en-US" altLang="ko-KR" b="0" dirty="0">
                <a:latin typeface="Abadi" panose="020B0604020104020204" pitchFamily="34" charset="0"/>
              </a:rPr>
              <a:t> condition : (</a:t>
            </a:r>
            <a:r>
              <a:rPr lang="en-US" altLang="ko-KR" b="0" dirty="0" err="1">
                <a:solidFill>
                  <a:srgbClr val="00B050"/>
                </a:solidFill>
                <a:latin typeface="Abadi" panose="020B0604020104020204" pitchFamily="34" charset="0"/>
              </a:rPr>
              <a:t>curr_frame</a:t>
            </a:r>
            <a:r>
              <a:rPr lang="en-US" altLang="ko-KR" b="0" dirty="0" err="1">
                <a:latin typeface="Abadi" panose="020B0604020104020204" pitchFamily="34" charset="0"/>
              </a:rPr>
              <a:t>-</a:t>
            </a:r>
            <a:r>
              <a:rPr lang="en-US" altLang="ko-KR" b="0" dirty="0" err="1">
                <a:solidFill>
                  <a:srgbClr val="00B0F0"/>
                </a:solidFill>
                <a:latin typeface="Abadi" panose="020B0604020104020204" pitchFamily="34" charset="0"/>
              </a:rPr>
              <a:t>create_frame</a:t>
            </a:r>
            <a:r>
              <a:rPr lang="en-US" altLang="ko-KR" b="0" dirty="0">
                <a:latin typeface="Abadi" panose="020B0604020104020204" pitchFamily="34" charset="0"/>
              </a:rPr>
              <a:t>) / </a:t>
            </a:r>
            <a:r>
              <a:rPr lang="en-US" altLang="ko-KR" b="0" dirty="0" err="1">
                <a:latin typeface="Abadi" panose="020B0604020104020204" pitchFamily="34" charset="0"/>
              </a:rPr>
              <a:t>shot_frame</a:t>
            </a:r>
            <a:r>
              <a:rPr lang="en-US" altLang="ko-KR" b="0" dirty="0">
                <a:latin typeface="Abadi" panose="020B0604020104020204" pitchFamily="34" charset="0"/>
              </a:rPr>
              <a:t> – </a:t>
            </a:r>
            <a:r>
              <a:rPr lang="en-US" altLang="ko-KR" b="0" dirty="0" err="1">
                <a:latin typeface="Abadi" panose="020B0604020104020204" pitchFamily="34" charset="0"/>
              </a:rPr>
              <a:t>check_frame</a:t>
            </a:r>
            <a:r>
              <a:rPr lang="en-US" altLang="ko-KR" b="0" dirty="0">
                <a:latin typeface="Abadi" panose="020B0604020104020204" pitchFamily="34" charset="0"/>
              </a:rPr>
              <a:t>&gt;0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e.g., One unit moves </a:t>
            </a:r>
            <a:r>
              <a:rPr lang="en-US" altLang="ko-KR" dirty="0"/>
              <a:t>every 3 frames.</a:t>
            </a:r>
          </a:p>
          <a:p>
            <a:pPr marL="1085850" lvl="2" indent="-457200"/>
            <a:r>
              <a:rPr lang="en-US" altLang="ko-KR" b="0" dirty="0">
                <a:latin typeface="Abadi" panose="020B0604020104020204" pitchFamily="34" charset="0"/>
              </a:rPr>
              <a:t>frame index: 0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b="0" dirty="0">
                <a:latin typeface="Abadi" panose="020B0604020104020204" pitchFamily="34" charset="0"/>
              </a:rPr>
              <a:t>1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b="0" dirty="0">
                <a:solidFill>
                  <a:srgbClr val="00B0F0"/>
                </a:solidFill>
                <a:latin typeface="Abadi" panose="020B0604020104020204" pitchFamily="34" charset="0"/>
              </a:rPr>
              <a:t>2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b="0" dirty="0">
                <a:latin typeface="Abadi" panose="020B0604020104020204" pitchFamily="34" charset="0"/>
              </a:rPr>
              <a:t>3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b="0" dirty="0">
                <a:latin typeface="Abadi" panose="020B0604020104020204" pitchFamily="34" charset="0"/>
              </a:rPr>
              <a:t>4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b="0" dirty="0">
                <a:solidFill>
                  <a:schemeClr val="accent2"/>
                </a:solidFill>
                <a:latin typeface="Abadi" panose="020B0604020104020204" pitchFamily="34" charset="0"/>
              </a:rPr>
              <a:t>5</a:t>
            </a:r>
            <a:r>
              <a:rPr lang="ko-KR" altLang="en-US" b="0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6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7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Abadi" panose="020B0604020104020204" pitchFamily="34" charset="0"/>
              </a:rPr>
              <a:t>8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9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10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Abadi" panose="020B0604020104020204" pitchFamily="34" charset="0"/>
              </a:rPr>
              <a:t>11</a:t>
            </a:r>
            <a:endParaRPr lang="en-US" altLang="ko-KR" b="0" dirty="0">
              <a:solidFill>
                <a:srgbClr val="00B050"/>
              </a:solidFill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20</a:t>
            </a:fld>
            <a:endParaRPr lang="ko-KR" altLang="en-US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A9E3596-F789-A76D-5E45-C94900F8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Mac</a:t>
            </a:r>
            <a:endParaRPr lang="en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AF2E3-E57B-1278-AB0A-9C381BF9E778}"/>
              </a:ext>
            </a:extLst>
          </p:cNvPr>
          <p:cNvSpPr txBox="1"/>
          <p:nvPr/>
        </p:nvSpPr>
        <p:spPr>
          <a:xfrm>
            <a:off x="1653704" y="5754007"/>
            <a:ext cx="242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badi" panose="020B0604020104020204" pitchFamily="34" charset="0"/>
              </a:rPr>
              <a:t>The frame at which the unit was created!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4B72F72D-A63F-8939-A89D-A4B78B793668}"/>
              </a:ext>
            </a:extLst>
          </p:cNvPr>
          <p:cNvCxnSpPr>
            <a:cxnSpLocks/>
          </p:cNvCxnSpPr>
          <p:nvPr/>
        </p:nvCxnSpPr>
        <p:spPr>
          <a:xfrm flipV="1">
            <a:off x="2977442" y="5182376"/>
            <a:ext cx="543611" cy="64319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5CBBF7-E0BA-44AA-55F7-5D49295B2389}"/>
              </a:ext>
            </a:extLst>
          </p:cNvPr>
          <p:cNvGrpSpPr/>
          <p:nvPr/>
        </p:nvGrpSpPr>
        <p:grpSpPr>
          <a:xfrm>
            <a:off x="4331681" y="5169124"/>
            <a:ext cx="3415302" cy="1025775"/>
            <a:chOff x="2905985" y="5169124"/>
            <a:chExt cx="3415302" cy="1025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436B6-1AC9-1B3B-DC2C-7C43F982CC98}"/>
                </a:ext>
              </a:extLst>
            </p:cNvPr>
            <p:cNvSpPr txBox="1"/>
            <p:nvPr/>
          </p:nvSpPr>
          <p:spPr>
            <a:xfrm>
              <a:off x="2905985" y="5825567"/>
              <a:ext cx="3415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latin typeface="Abadi" panose="020B0604020104020204" pitchFamily="34" charset="0"/>
                </a:rPr>
                <a:t>A frame at which the unit moves!</a:t>
              </a:r>
              <a:endParaRPr kumimoji="1" lang="ko-Kore-KR" altLang="en-US" dirty="0">
                <a:latin typeface="Abadi" panose="020B0604020104020204" pitchFamily="34" charset="0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FB45568-8429-B2B9-10A4-60C1074AA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5623" y="5169124"/>
              <a:ext cx="543611" cy="64319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F9CD09E6-71D8-B33A-D2BB-EAC2B1A4054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55775" y="5169124"/>
              <a:ext cx="543611" cy="64319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0010CEC9-9E64-6B60-B64B-FF24C9F256A9}"/>
                </a:ext>
              </a:extLst>
            </p:cNvPr>
            <p:cNvCxnSpPr>
              <a:cxnSpLocks/>
            </p:cNvCxnSpPr>
            <p:nvPr/>
          </p:nvCxnSpPr>
          <p:spPr>
            <a:xfrm>
              <a:off x="3574271" y="5218913"/>
              <a:ext cx="126827" cy="54361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6B78B2-8B15-E51C-188F-DB8059F84A89}"/>
              </a:ext>
            </a:extLst>
          </p:cNvPr>
          <p:cNvSpPr txBox="1"/>
          <p:nvPr/>
        </p:nvSpPr>
        <p:spPr>
          <a:xfrm>
            <a:off x="8092965" y="5178085"/>
            <a:ext cx="419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badi" panose="020B0604020104020204" pitchFamily="34" charset="0"/>
              </a:rPr>
              <a:t>Previous value of</a:t>
            </a:r>
          </a:p>
          <a:p>
            <a:r>
              <a:rPr kumimoji="1" lang="en-US" altLang="ko-Kore-KR" dirty="0">
                <a:latin typeface="Abadi" panose="020B0604020104020204" pitchFamily="34" charset="0"/>
              </a:rPr>
              <a:t>(</a:t>
            </a:r>
            <a:r>
              <a:rPr kumimoji="1" lang="en-US" altLang="ko-Kore-KR" dirty="0" err="1">
                <a:latin typeface="Abadi" panose="020B0604020104020204" pitchFamily="34" charset="0"/>
              </a:rPr>
              <a:t>curr_frame</a:t>
            </a:r>
            <a:r>
              <a:rPr kumimoji="1" lang="en-US" altLang="ko-Kore-KR" dirty="0">
                <a:latin typeface="Abadi" panose="020B0604020104020204" pitchFamily="34" charset="0"/>
              </a:rPr>
              <a:t> – </a:t>
            </a:r>
            <a:r>
              <a:rPr kumimoji="1" lang="en-US" altLang="ko-Kore-KR" dirty="0" err="1">
                <a:latin typeface="Abadi" panose="020B0604020104020204" pitchFamily="34" charset="0"/>
              </a:rPr>
              <a:t>create_frame</a:t>
            </a:r>
            <a:r>
              <a:rPr kumimoji="1" lang="en-US" altLang="ko-Kore-KR" dirty="0">
                <a:latin typeface="Abadi" panose="020B0604020104020204" pitchFamily="34" charset="0"/>
              </a:rPr>
              <a:t>) / </a:t>
            </a:r>
            <a:r>
              <a:rPr kumimoji="1" lang="en-US" altLang="ko-Kore-KR" dirty="0" err="1">
                <a:latin typeface="Abadi" panose="020B0604020104020204" pitchFamily="34" charset="0"/>
              </a:rPr>
              <a:t>shot_frame</a:t>
            </a:r>
            <a:endParaRPr kumimoji="1" lang="ko-Kore-KR" altLang="en-US" dirty="0">
              <a:latin typeface="Abadi" panose="020B0604020104020204" pitchFamily="34" charset="0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3053FD9-9030-A7C2-E5BB-FB8405C08D5B}"/>
              </a:ext>
            </a:extLst>
          </p:cNvPr>
          <p:cNvCxnSpPr>
            <a:cxnSpLocks/>
          </p:cNvCxnSpPr>
          <p:nvPr/>
        </p:nvCxnSpPr>
        <p:spPr>
          <a:xfrm flipH="1" flipV="1">
            <a:off x="8900160" y="3950208"/>
            <a:ext cx="776434" cy="124699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76890C5D-02F0-DFC9-5439-EA997AE06046}"/>
              </a:ext>
            </a:extLst>
          </p:cNvPr>
          <p:cNvCxnSpPr>
            <a:cxnSpLocks/>
          </p:cNvCxnSpPr>
          <p:nvPr/>
        </p:nvCxnSpPr>
        <p:spPr>
          <a:xfrm rot="10800000">
            <a:off x="7900416" y="1572768"/>
            <a:ext cx="3195214" cy="904302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6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77" y="919327"/>
            <a:ext cx="11431387" cy="58021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Similar to Skeleton code (Mac)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Use </a:t>
            </a:r>
            <a:r>
              <a:rPr lang="en-US" altLang="ko-Kore-KR" b="0" dirty="0" err="1"/>
              <a:t>manager.render</a:t>
            </a:r>
            <a:r>
              <a:rPr lang="en-US" altLang="ko-Kore-KR" b="0" dirty="0"/>
              <a:t>( ) for print.</a:t>
            </a:r>
          </a:p>
          <a:p>
            <a:pPr marL="0" indent="0">
              <a:buNone/>
            </a:pPr>
            <a:r>
              <a:rPr lang="en-US" altLang="ko-Kore-KR" sz="2800" b="0" dirty="0"/>
              <a:t>(It may be useful to see both skeleton codes.</a:t>
            </a:r>
            <a:r>
              <a:rPr lang="en" altLang="ko-Kore-KR" sz="2800" b="0" dirty="0"/>
              <a:t>)</a:t>
            </a:r>
            <a:endParaRPr lang="en-US" altLang="ko-Kore-KR" sz="28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21</a:t>
            </a:fld>
            <a:endParaRPr lang="ko-KR" altLang="en-US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F7A29DA-1CFB-528E-C882-CF0ABBDE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Skeleton code: Windows</a:t>
            </a:r>
            <a:endParaRPr lang="en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7CF188-2900-E0C9-E9C2-030A0475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20" y="2956306"/>
            <a:ext cx="5194300" cy="2705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D32F9B-20F3-96BF-2247-DFA24F660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7" y="3689096"/>
            <a:ext cx="4876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01" y="1055853"/>
            <a:ext cx="11431387" cy="5802147"/>
          </a:xfrm>
        </p:spPr>
        <p:txBody>
          <a:bodyPr>
            <a:normAutofit/>
          </a:bodyPr>
          <a:lstStyle/>
          <a:p>
            <a:r>
              <a:rPr lang="en-US" altLang="ko-Kore-KR" b="0" dirty="0"/>
              <a:t>We will check the class implementation and the interaction between objects.</a:t>
            </a:r>
            <a:r>
              <a:rPr lang="ko-KR" altLang="en-US" b="0" dirty="0"/>
              <a:t> </a:t>
            </a:r>
            <a:r>
              <a:rPr lang="en-US" altLang="ko-KR" b="0" dirty="0"/>
              <a:t>(Don’t change the class name!)</a:t>
            </a:r>
          </a:p>
          <a:p>
            <a:pPr lvl="1"/>
            <a:r>
              <a:rPr lang="en-US" altLang="ko-Kore-KR" b="0" dirty="0"/>
              <a:t>You must implement all units as a class. (See p.3 and p.5)</a:t>
            </a:r>
          </a:p>
          <a:p>
            <a:pPr lvl="1"/>
            <a:endParaRPr lang="en-US" altLang="ko-Kore-KR" sz="2400" b="0" dirty="0"/>
          </a:p>
          <a:p>
            <a:pPr marL="0" indent="0">
              <a:buNone/>
            </a:pPr>
            <a:r>
              <a:rPr lang="en-US" altLang="ko-Kore-KR" b="0" dirty="0"/>
              <a:t>2. Inheritance and polymorphism should be actively utilized. We will check this part importantly.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en-US" altLang="ko-KR" b="0" dirty="0"/>
              <a:t>     e.g. Inheritance tree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22</a:t>
            </a:fld>
            <a:endParaRPr lang="ko-KR" altLang="en-US" b="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872A12C-ECED-FDAD-D4A3-BAF4BB8BB0D1}"/>
              </a:ext>
            </a:extLst>
          </p:cNvPr>
          <p:cNvSpPr>
            <a:spLocks noChangeAspect="1"/>
          </p:cNvSpPr>
          <p:nvPr/>
        </p:nvSpPr>
        <p:spPr>
          <a:xfrm>
            <a:off x="5884302" y="4304551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badi" panose="020B0604020104020204" pitchFamily="34" charset="0"/>
              </a:rPr>
              <a:t>n</a:t>
            </a:r>
            <a:endParaRPr kumimoji="1" lang="ko-Kore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ECA1C5-940A-AB1B-A0EE-7ABAC01315BA}"/>
              </a:ext>
            </a:extLst>
          </p:cNvPr>
          <p:cNvSpPr>
            <a:spLocks noChangeAspect="1"/>
          </p:cNvSpPr>
          <p:nvPr/>
        </p:nvSpPr>
        <p:spPr>
          <a:xfrm>
            <a:off x="5285785" y="5149679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badi" panose="020B0604020104020204" pitchFamily="34" charset="0"/>
              </a:rPr>
              <a:t>r</a:t>
            </a:r>
            <a:endParaRPr kumimoji="1" lang="ko-Kore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CC88CF-1D94-28B7-1AE8-3EF35E930544}"/>
              </a:ext>
            </a:extLst>
          </p:cNvPr>
          <p:cNvSpPr>
            <a:spLocks noChangeAspect="1"/>
          </p:cNvSpPr>
          <p:nvPr/>
        </p:nvSpPr>
        <p:spPr>
          <a:xfrm>
            <a:off x="6449240" y="5149679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badi" panose="020B0604020104020204" pitchFamily="34" charset="0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7A6328C-101E-64EC-542C-FDB54442A783}"/>
              </a:ext>
            </a:extLst>
          </p:cNvPr>
          <p:cNvSpPr>
            <a:spLocks noChangeAspect="1"/>
          </p:cNvSpPr>
          <p:nvPr/>
        </p:nvSpPr>
        <p:spPr>
          <a:xfrm>
            <a:off x="4690202" y="599480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badi" panose="020B0604020104020204" pitchFamily="34" charset="0"/>
              </a:rPr>
              <a:t>s</a:t>
            </a:r>
            <a:endParaRPr kumimoji="1" lang="ko-Kore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440C7D-4631-8BE5-B4F4-E7E3C4645423}"/>
              </a:ext>
            </a:extLst>
          </p:cNvPr>
          <p:cNvSpPr>
            <a:spLocks noChangeAspect="1"/>
          </p:cNvSpPr>
          <p:nvPr/>
        </p:nvSpPr>
        <p:spPr>
          <a:xfrm>
            <a:off x="5853657" y="599480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badi" panose="020B0604020104020204" pitchFamily="34" charset="0"/>
              </a:rPr>
              <a:t>d</a:t>
            </a:r>
            <a:endParaRPr kumimoji="1" lang="ko-Kore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C681F6-3D7F-D5A6-8559-F9C16D355C78}"/>
              </a:ext>
            </a:extLst>
          </p:cNvPr>
          <p:cNvSpPr/>
          <p:nvPr/>
        </p:nvSpPr>
        <p:spPr>
          <a:xfrm rot="7500000">
            <a:off x="5596282" y="4953844"/>
            <a:ext cx="5039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2D3F2A-EA04-B242-69A0-09AABB1E6F97}"/>
              </a:ext>
            </a:extLst>
          </p:cNvPr>
          <p:cNvSpPr/>
          <p:nvPr/>
        </p:nvSpPr>
        <p:spPr>
          <a:xfrm rot="7500000">
            <a:off x="5000878" y="5839796"/>
            <a:ext cx="5039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2841C-7BEB-94AE-D526-CFBD4A118588}"/>
              </a:ext>
            </a:extLst>
          </p:cNvPr>
          <p:cNvSpPr/>
          <p:nvPr/>
        </p:nvSpPr>
        <p:spPr>
          <a:xfrm rot="3300000">
            <a:off x="6209210" y="4953844"/>
            <a:ext cx="5039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349AC6-C232-2129-2790-B75846A7C670}"/>
              </a:ext>
            </a:extLst>
          </p:cNvPr>
          <p:cNvSpPr/>
          <p:nvPr/>
        </p:nvSpPr>
        <p:spPr>
          <a:xfrm rot="3300000">
            <a:off x="5599951" y="5839796"/>
            <a:ext cx="5039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133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01" y="1248511"/>
            <a:ext cx="11431387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3. Enemies and </a:t>
            </a:r>
            <a:r>
              <a:rPr lang="en-US" altLang="ko-Kore-KR" b="0" dirty="0" err="1"/>
              <a:t>enemy_bullets</a:t>
            </a:r>
            <a:r>
              <a:rPr lang="en-US" altLang="ko-Kore-KR" b="0" dirty="0"/>
              <a:t> disappear when they reach the end of the wall.</a:t>
            </a:r>
          </a:p>
          <a:p>
            <a:pPr marL="0" indent="0">
              <a:buNone/>
            </a:pPr>
            <a:endParaRPr lang="en-US" altLang="ko-Kore-KR" sz="2400" b="0" dirty="0"/>
          </a:p>
          <a:p>
            <a:pPr marL="0" indent="0">
              <a:buNone/>
            </a:pPr>
            <a:r>
              <a:rPr lang="en-US" altLang="ko-Kore-KR" b="0" dirty="0"/>
              <a:t>4. All units pass through each other and can exist in the same cell.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sz="2400" dirty="0"/>
              <a:t>You can print anything if there’s more than one object on one cell.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sz="2400" dirty="0"/>
              <a:t>However, </a:t>
            </a:r>
            <a:r>
              <a:rPr lang="en-US" altLang="ko-Kore-KR" sz="2400" dirty="0" err="1"/>
              <a:t>my_plane</a:t>
            </a:r>
            <a:r>
              <a:rPr lang="en-US" altLang="ko-Kore-KR" sz="2400" dirty="0"/>
              <a:t> (M) must be printed.</a:t>
            </a:r>
            <a:endParaRPr lang="en" altLang="ko-Kore-KR" sz="2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23</a:t>
            </a:fld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0181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821791"/>
            <a:ext cx="11431387" cy="6011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1.</a:t>
            </a:r>
            <a:r>
              <a:rPr lang="en-US" altLang="ko-Kore-KR" b="0" dirty="0">
                <a:solidFill>
                  <a:srgbClr val="FF0000"/>
                </a:solidFill>
              </a:rPr>
              <a:t>My_plane</a:t>
            </a:r>
            <a:r>
              <a:rPr lang="en-US" altLang="ko-Kore-KR" b="0" dirty="0"/>
              <a:t> (M)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dirty="0"/>
              <a:t>h</a:t>
            </a:r>
            <a:r>
              <a:rPr lang="en-US" altLang="ko-Kore-KR" b="0" dirty="0"/>
              <a:t>p=5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shot_frame</a:t>
            </a:r>
            <a:r>
              <a:rPr lang="en-US" altLang="ko-Kore-KR" b="0" dirty="0"/>
              <a:t>=1</a:t>
            </a:r>
          </a:p>
          <a:p>
            <a:pPr marL="1085850" lvl="2" indent="-457200"/>
            <a:r>
              <a:rPr lang="en-US" altLang="ko-Kore-KR" dirty="0">
                <a:latin typeface="Abadi" panose="020B0604020104020204" pitchFamily="34" charset="0"/>
              </a:rPr>
              <a:t>Create a bullet in every frame.</a:t>
            </a:r>
            <a:endParaRPr lang="en-US" altLang="ko-Kore-KR" b="0" dirty="0">
              <a:latin typeface="Abadi" panose="020B0604020104020204" pitchFamily="34" charset="0"/>
            </a:endParaRP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vector&lt;Bullet *&gt;</a:t>
            </a:r>
            <a:r>
              <a:rPr lang="ko-KR" altLang="en-US" b="0" dirty="0"/>
              <a:t> </a:t>
            </a:r>
            <a:r>
              <a:rPr lang="en-US" altLang="ko-KR" b="0" dirty="0"/>
              <a:t>or vector&lt;Bullet&gt;</a:t>
            </a:r>
            <a:endParaRPr lang="en-US" altLang="ko-Kore-KR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0" indent="0">
              <a:buNone/>
            </a:pPr>
            <a:r>
              <a:rPr lang="en-US" altLang="ko-Kore-KR" b="0" dirty="0"/>
              <a:t>2.</a:t>
            </a:r>
            <a:r>
              <a:rPr lang="en-US" altLang="ko-Kore-KR" b="0" dirty="0">
                <a:solidFill>
                  <a:srgbClr val="FF0000"/>
                </a:solidFill>
              </a:rPr>
              <a:t>Bullet</a:t>
            </a:r>
            <a:r>
              <a:rPr lang="en-US" altLang="ko-Kore-KR" b="0" dirty="0"/>
              <a:t> (‘, ^, !)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dirty="0" err="1"/>
              <a:t>c</a:t>
            </a:r>
            <a:r>
              <a:rPr lang="en-US" altLang="ko-Kore-KR" b="0" dirty="0" err="1"/>
              <a:t>ell_speed</a:t>
            </a:r>
            <a:r>
              <a:rPr lang="en-US" altLang="ko-Kore-KR" b="0" dirty="0"/>
              <a:t> = 1</a:t>
            </a:r>
          </a:p>
          <a:p>
            <a:pPr marL="1085850" lvl="2" indent="-457200"/>
            <a:r>
              <a:rPr lang="en-US" altLang="ko-Kore-KR" dirty="0">
                <a:latin typeface="Abadi" panose="020B0604020104020204" pitchFamily="34" charset="0"/>
              </a:rPr>
              <a:t>‘</a:t>
            </a:r>
            <a:r>
              <a:rPr lang="en-US" altLang="ko-Kore-KR" dirty="0" err="1">
                <a:latin typeface="Abadi" panose="020B0604020104020204" pitchFamily="34" charset="0"/>
              </a:rPr>
              <a:t>c</a:t>
            </a:r>
            <a:r>
              <a:rPr lang="en-US" altLang="ko-Kore-KR" b="0" dirty="0" err="1">
                <a:latin typeface="Abadi" panose="020B0604020104020204" pitchFamily="34" charset="0"/>
              </a:rPr>
              <a:t>ell_speed</a:t>
            </a:r>
            <a:r>
              <a:rPr lang="en-US" altLang="ko-Kore-KR" b="0" dirty="0">
                <a:latin typeface="Abadi" panose="020B0604020104020204" pitchFamily="34" charset="0"/>
              </a:rPr>
              <a:t>’ means the n</a:t>
            </a:r>
            <a:r>
              <a:rPr lang="en-US" altLang="ko-Kore-KR" dirty="0">
                <a:latin typeface="Abadi" panose="020B0604020104020204" pitchFamily="34" charset="0"/>
              </a:rPr>
              <a:t>umber of frames taken to move 1 cell.)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If </a:t>
            </a:r>
            <a:r>
              <a:rPr lang="en-US" altLang="ko-Kore-KR" b="0" dirty="0" err="1">
                <a:latin typeface="Abadi" panose="020B0604020104020204" pitchFamily="34" charset="0"/>
              </a:rPr>
              <a:t>cell_speed</a:t>
            </a:r>
            <a:r>
              <a:rPr lang="en-US" altLang="ko-Kore-KR" b="0" dirty="0">
                <a:latin typeface="Abadi" panose="020B0604020104020204" pitchFamily="34" charset="0"/>
              </a:rPr>
              <a:t>=1, it means the bullet moves 1 cell for every 0.1 seconds.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dirty="0"/>
              <a:t>The symbol changes depending on the level.</a:t>
            </a:r>
          </a:p>
          <a:p>
            <a:pPr marL="1085850" lvl="2" indent="-457200"/>
            <a:r>
              <a:rPr lang="en-US" altLang="ko-Kore-KR" dirty="0">
                <a:latin typeface="Abadi" panose="020B0604020104020204" pitchFamily="34" charset="0"/>
              </a:rPr>
              <a:t>l</a:t>
            </a:r>
            <a:r>
              <a:rPr lang="en-US" altLang="ko-Kore-KR" b="0" dirty="0">
                <a:latin typeface="Abadi" panose="020B0604020104020204" pitchFamily="34" charset="0"/>
              </a:rPr>
              <a:t>evel=1,2,3 </a:t>
            </a:r>
            <a:r>
              <a:rPr lang="en-US" altLang="ko-Kore-KR" b="0" dirty="0">
                <a:latin typeface="Abadi" panose="020B0604020104020204" pitchFamily="34" charset="0"/>
                <a:sym typeface="Wingdings" pitchFamily="2" charset="2"/>
              </a:rPr>
              <a:t> symbol: ‘, ^, !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>
                <a:sym typeface="Wingdings" pitchFamily="2" charset="2"/>
              </a:rPr>
              <a:t>The damage </a:t>
            </a:r>
            <a:r>
              <a:rPr lang="en-US" altLang="ko-Kore-KR" dirty="0">
                <a:sym typeface="Wingdings" pitchFamily="2" charset="2"/>
              </a:rPr>
              <a:t>from</a:t>
            </a:r>
            <a:r>
              <a:rPr lang="en-US" altLang="ko-Kore-KR" b="0" dirty="0">
                <a:sym typeface="Wingdings" pitchFamily="2" charset="2"/>
              </a:rPr>
              <a:t> the bullet is equal to the level.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  <a:sym typeface="Wingdings" pitchFamily="2" charset="2"/>
              </a:rPr>
              <a:t>damage=level</a:t>
            </a:r>
            <a:endParaRPr lang="en" altLang="ko-Kore-KR" dirty="0">
              <a:latin typeface="Abadi" panose="020B0604020104020204" pitchFamily="34" charset="0"/>
            </a:endParaRP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24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FD8FF-B3C2-62B3-36B5-861F3785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377" y="2842673"/>
            <a:ext cx="3556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5B567-6C23-7DF8-3A59-DE7633A4B5DF}"/>
              </a:ext>
            </a:extLst>
          </p:cNvPr>
          <p:cNvSpPr txBox="1"/>
          <p:nvPr/>
        </p:nvSpPr>
        <p:spPr>
          <a:xfrm>
            <a:off x="4073090" y="1083370"/>
            <a:ext cx="8241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3200" b="0" i="0" u="none" strike="noStrike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When you implement the class</a:t>
            </a:r>
            <a:r>
              <a:rPr lang="en-US" altLang="ko-Kore-KR" sz="3200" dirty="0">
                <a:solidFill>
                  <a:srgbClr val="FF0000"/>
                </a:solidFill>
                <a:latin typeface="Abadi" panose="020B0604020104020204" pitchFamily="34" charset="0"/>
              </a:rPr>
              <a:t>es</a:t>
            </a:r>
            <a:r>
              <a:rPr lang="en" altLang="ko-Kore-KR" sz="3200" b="0" i="0" u="none" strike="noStrike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, please write your class name as if it were marked in red!!</a:t>
            </a:r>
            <a:endParaRPr kumimoji="1" lang="ko-Kore-KR" altLang="en-US" sz="3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56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8"/>
            <a:ext cx="9697875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3.</a:t>
            </a:r>
            <a:r>
              <a:rPr lang="en-US" altLang="ko-Kore-KR" b="0" dirty="0">
                <a:solidFill>
                  <a:srgbClr val="FF0000"/>
                </a:solidFill>
              </a:rPr>
              <a:t>Powerup_bullet </a:t>
            </a:r>
            <a:r>
              <a:rPr lang="en-US" altLang="ko-Kore-KR" b="0" dirty="0"/>
              <a:t>(P)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The total number of bullets that </a:t>
            </a:r>
            <a:r>
              <a:rPr lang="en-US" altLang="ko-Kore-KR" b="0" dirty="0" err="1"/>
              <a:t>my_plane</a:t>
            </a:r>
            <a:r>
              <a:rPr lang="en-US" altLang="ko-Kore-KR" b="0" dirty="0"/>
              <a:t> generates increases to 3.</a:t>
            </a:r>
            <a:endParaRPr lang="en-US" altLang="ko-KR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b="0" dirty="0"/>
          </a:p>
          <a:p>
            <a:pPr marL="0" indent="0">
              <a:buNone/>
            </a:pPr>
            <a:r>
              <a:rPr lang="en-US" altLang="ko-Kore-KR" b="0" dirty="0"/>
              <a:t>4.</a:t>
            </a:r>
            <a:r>
              <a:rPr lang="en-US" altLang="ko-Kore-KR" b="0" dirty="0">
                <a:solidFill>
                  <a:srgbClr val="FF0000"/>
                </a:solidFill>
              </a:rPr>
              <a:t>Levelup_bullet </a:t>
            </a:r>
            <a:r>
              <a:rPr lang="en-US" altLang="ko-Kore-KR" b="0" dirty="0"/>
              <a:t>(L)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Increases the level of the bullet.</a:t>
            </a:r>
          </a:p>
          <a:p>
            <a:pPr marL="1085850" lvl="2" indent="-457200"/>
            <a:r>
              <a:rPr lang="en-US" altLang="ko-Kore-KR" b="0" dirty="0" err="1">
                <a:latin typeface="Abadi" panose="020B0604020104020204" pitchFamily="34" charset="0"/>
              </a:rPr>
              <a:t>Bullet.level</a:t>
            </a:r>
            <a:r>
              <a:rPr lang="en-US" altLang="ko-Kore-KR" b="0" dirty="0">
                <a:latin typeface="Abadi" panose="020B0604020104020204" pitchFamily="34" charset="0"/>
              </a:rPr>
              <a:t>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25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CAD95-F6B0-F086-E9E7-11C38BDF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50" y="4405096"/>
            <a:ext cx="368300" cy="2171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C5F7BE-11E8-C8D2-4612-97B02A2F6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117" y="1328712"/>
            <a:ext cx="723900" cy="266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BBD80D-5310-9C2A-F360-57DB096A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451" y="3677234"/>
            <a:ext cx="596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7"/>
            <a:ext cx="11431387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5.</a:t>
            </a:r>
            <a:r>
              <a:rPr lang="en-US" altLang="ko-Kore-KR" b="0" dirty="0">
                <a:solidFill>
                  <a:srgbClr val="FF0000"/>
                </a:solidFill>
              </a:rPr>
              <a:t>Enemy_1n </a:t>
            </a:r>
            <a:r>
              <a:rPr lang="en-US" altLang="ko-Kore-KR" b="0" dirty="0"/>
              <a:t>(n): normal unit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hp=10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It can’t move.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score=1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b="0" dirty="0"/>
          </a:p>
          <a:p>
            <a:pPr marL="0" indent="0">
              <a:buNone/>
            </a:pPr>
            <a:r>
              <a:rPr lang="en-US" altLang="ko-Kore-KR" b="0" dirty="0"/>
              <a:t>6.</a:t>
            </a:r>
            <a:r>
              <a:rPr lang="en-US" altLang="ko-Kore-KR" b="0" dirty="0">
                <a:solidFill>
                  <a:srgbClr val="FF0000"/>
                </a:solidFill>
              </a:rPr>
              <a:t>Enemy_2r </a:t>
            </a:r>
            <a:r>
              <a:rPr lang="en-US" altLang="ko-Kore-KR" b="0" dirty="0"/>
              <a:t>(r): running unit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hp=5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cell_speed</a:t>
            </a:r>
            <a:r>
              <a:rPr lang="en-US" altLang="ko-Kore-KR" b="0" dirty="0"/>
              <a:t>=3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It means the </a:t>
            </a:r>
            <a:r>
              <a:rPr lang="en-US" altLang="ko-Kore-KR" dirty="0">
                <a:latin typeface="Abadi" panose="020B0604020104020204" pitchFamily="34" charset="0"/>
              </a:rPr>
              <a:t>enemy</a:t>
            </a:r>
            <a:r>
              <a:rPr lang="en-US" altLang="ko-Kore-KR" b="0" dirty="0">
                <a:latin typeface="Abadi" panose="020B0604020104020204" pitchFamily="34" charset="0"/>
              </a:rPr>
              <a:t> moves 1 cell for every 0.3 seconds.</a:t>
            </a:r>
            <a:endParaRPr lang="en-US" altLang="ko-Kore-KR" sz="5400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score=2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26</a:t>
            </a:fld>
            <a:endParaRPr lang="ko-KR" altLang="en-US" b="0" dirty="0"/>
          </a:p>
        </p:txBody>
      </p:sp>
      <p:pic>
        <p:nvPicPr>
          <p:cNvPr id="4" name="r" descr="r">
            <a:hlinkClick r:id="" action="ppaction://media"/>
            <a:extLst>
              <a:ext uri="{FF2B5EF4-FFF2-40B4-BE49-F238E27FC236}">
                <a16:creationId xmlns:a16="http://schemas.microsoft.com/office/drawing/2014/main" id="{16CFB606-4C95-0FB3-76C8-158D5F429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4177" y="2927349"/>
            <a:ext cx="1092200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6F5F76-25BB-D787-54E7-4A5BF0E49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27" y="1402892"/>
            <a:ext cx="82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7"/>
            <a:ext cx="11431387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7.</a:t>
            </a:r>
            <a:r>
              <a:rPr lang="en-US" altLang="ko-Kore-KR" b="0" dirty="0">
                <a:solidFill>
                  <a:srgbClr val="FF0000"/>
                </a:solidFill>
              </a:rPr>
              <a:t>Enemy_3s </a:t>
            </a:r>
            <a:r>
              <a:rPr lang="en-US" altLang="ko-Kore-KR" b="0" dirty="0"/>
              <a:t>(s) : shooting unit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hp=4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cell_speed</a:t>
            </a:r>
            <a:r>
              <a:rPr lang="en-US" altLang="ko-Kore-KR" b="0" dirty="0"/>
              <a:t>=9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It means the </a:t>
            </a:r>
            <a:r>
              <a:rPr lang="en-US" altLang="ko-Kore-KR" dirty="0">
                <a:latin typeface="Abadi" panose="020B0604020104020204" pitchFamily="34" charset="0"/>
              </a:rPr>
              <a:t>enemy</a:t>
            </a:r>
            <a:r>
              <a:rPr lang="en-US" altLang="ko-Kore-KR" b="0" dirty="0">
                <a:latin typeface="Abadi" panose="020B0604020104020204" pitchFamily="34" charset="0"/>
              </a:rPr>
              <a:t> moves 1 cell for every 0.9 seconds.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Create</a:t>
            </a:r>
            <a:r>
              <a:rPr lang="en-US" altLang="ko-Kore-KR" dirty="0"/>
              <a:t>s an</a:t>
            </a:r>
            <a:r>
              <a:rPr lang="en-US" altLang="ko-Kore-KR" b="0" dirty="0"/>
              <a:t> </a:t>
            </a:r>
            <a:r>
              <a:rPr lang="en-US" altLang="ko-Kore-KR" b="0" dirty="0" err="1"/>
              <a:t>Enemy_bullet</a:t>
            </a:r>
            <a:r>
              <a:rPr lang="en-US" altLang="ko-Kore-KR" b="0" dirty="0"/>
              <a:t>( ) immediately after moves.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score=3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27</a:t>
            </a:fld>
            <a:endParaRPr lang="ko-KR" altLang="en-US" b="0" dirty="0"/>
          </a:p>
        </p:txBody>
      </p:sp>
      <p:pic>
        <p:nvPicPr>
          <p:cNvPr id="4" name="s" descr="s">
            <a:hlinkClick r:id="" action="ppaction://media"/>
            <a:extLst>
              <a:ext uri="{FF2B5EF4-FFF2-40B4-BE49-F238E27FC236}">
                <a16:creationId xmlns:a16="http://schemas.microsoft.com/office/drawing/2014/main" id="{E06DFFC0-F8F5-BBE9-05E5-35F84C33B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3323" y="1302407"/>
            <a:ext cx="10922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7"/>
            <a:ext cx="8830195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8.</a:t>
            </a:r>
            <a:r>
              <a:rPr lang="en-US" altLang="ko-Kore-KR" b="0" dirty="0">
                <a:solidFill>
                  <a:srgbClr val="FF0000"/>
                </a:solidFill>
              </a:rPr>
              <a:t>Enemy_4d </a:t>
            </a:r>
            <a:r>
              <a:rPr lang="en-US" altLang="ko-Kore-KR" b="0" dirty="0"/>
              <a:t>(d) : diagonal shooting unit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hp=5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cell_speed</a:t>
            </a:r>
            <a:r>
              <a:rPr lang="en-US" altLang="ko-Kore-KR" b="0" dirty="0"/>
              <a:t>=3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It means the </a:t>
            </a:r>
            <a:r>
              <a:rPr lang="en-US" altLang="ko-Kore-KR" dirty="0">
                <a:latin typeface="Abadi" panose="020B0604020104020204" pitchFamily="34" charset="0"/>
              </a:rPr>
              <a:t>enemy</a:t>
            </a:r>
            <a:r>
              <a:rPr lang="en-US" altLang="ko-Kore-KR" b="0" dirty="0">
                <a:latin typeface="Abadi" panose="020B0604020104020204" pitchFamily="34" charset="0"/>
              </a:rPr>
              <a:t> moves 1 cell for every 0.3 seconds.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Creates an </a:t>
            </a:r>
            <a:r>
              <a:rPr lang="en-US" altLang="ko-KR" b="0" dirty="0" err="1"/>
              <a:t>Enemy_bullet</a:t>
            </a:r>
            <a:r>
              <a:rPr lang="en-US" altLang="ko-KR" b="0" dirty="0"/>
              <a:t>( ) immediately after moves.</a:t>
            </a:r>
          </a:p>
          <a:p>
            <a:pPr marL="1085850" lvl="2" indent="-457200"/>
            <a:r>
              <a:rPr lang="en-US" altLang="ko-KR" dirty="0">
                <a:latin typeface="Abadi" panose="020B0604020104020204" pitchFamily="34" charset="0"/>
              </a:rPr>
              <a:t>The bullet moves diagonally to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the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nearest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of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both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walls.</a:t>
            </a:r>
            <a:endParaRPr lang="en-US" altLang="ko-KR" b="0" dirty="0">
              <a:latin typeface="Abadi" panose="020B0604020104020204" pitchFamily="34" charset="0"/>
            </a:endParaRP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score=4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28</a:t>
            </a:fld>
            <a:endParaRPr lang="ko-KR" altLang="en-US" b="0" dirty="0"/>
          </a:p>
        </p:txBody>
      </p:sp>
      <p:pic>
        <p:nvPicPr>
          <p:cNvPr id="4" name="d" descr="d">
            <a:hlinkClick r:id="" action="ppaction://media"/>
            <a:extLst>
              <a:ext uri="{FF2B5EF4-FFF2-40B4-BE49-F238E27FC236}">
                <a16:creationId xmlns:a16="http://schemas.microsoft.com/office/drawing/2014/main" id="{87E53605-3665-3B09-F02B-AF103E971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7448" y="1103271"/>
            <a:ext cx="2125384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7"/>
            <a:ext cx="6644259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9.</a:t>
            </a:r>
            <a:r>
              <a:rPr lang="en-US" altLang="ko-Kore-KR" b="0" dirty="0">
                <a:solidFill>
                  <a:srgbClr val="FF0000"/>
                </a:solidFill>
              </a:rPr>
              <a:t>Enemy_5</a:t>
            </a:r>
            <a:r>
              <a:rPr lang="en-US" altLang="ko-KR" b="0" dirty="0">
                <a:solidFill>
                  <a:srgbClr val="FF0000"/>
                </a:solidFill>
              </a:rPr>
              <a:t>a</a:t>
            </a:r>
            <a:r>
              <a:rPr lang="en-US" altLang="ko-Kore-KR" b="0" dirty="0">
                <a:solidFill>
                  <a:srgbClr val="FF0000"/>
                </a:solidFill>
              </a:rPr>
              <a:t> </a:t>
            </a:r>
            <a:r>
              <a:rPr lang="en-US" altLang="ko-Kore-KR" b="0" dirty="0"/>
              <a:t>(a) : power buff unit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hp=8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buff_speed</a:t>
            </a:r>
            <a:r>
              <a:rPr lang="en-US" altLang="ko-Kore-KR" b="0" dirty="0"/>
              <a:t>=6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It means the unit gives buffs every 0.6 seconds.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Give permanent buffs to other units within the ‘buff range’ (F</a:t>
            </a:r>
            <a:r>
              <a:rPr lang="en-US" altLang="ko-KR" dirty="0"/>
              <a:t>or 7*7 cells where the unit is centrally located).</a:t>
            </a:r>
            <a:r>
              <a:rPr lang="en-US" altLang="ko-KR" b="0" dirty="0"/>
              <a:t> </a:t>
            </a:r>
          </a:p>
          <a:p>
            <a:pPr marL="1085850" lvl="2" indent="-457200"/>
            <a:r>
              <a:rPr lang="en-US" altLang="ko-KR" b="0" dirty="0">
                <a:latin typeface="Abadi" panose="020B0604020104020204" pitchFamily="34" charset="0"/>
              </a:rPr>
              <a:t>Increases damage by 1 for the </a:t>
            </a:r>
            <a:r>
              <a:rPr lang="en-US" altLang="ko-KR" dirty="0">
                <a:latin typeface="Abadi" panose="020B0604020104020204" pitchFamily="34" charset="0"/>
              </a:rPr>
              <a:t>bullets that the buffed object will generate</a:t>
            </a:r>
            <a:r>
              <a:rPr lang="en-US" altLang="ko-KR" b="0" dirty="0">
                <a:latin typeface="Abadi" panose="020B0604020104020204" pitchFamily="34" charset="0"/>
              </a:rPr>
              <a:t>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Buffed units are printed in capital letters</a:t>
            </a:r>
            <a:endParaRPr lang="en-US" altLang="ko-Kore-KR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It can’t move.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score=5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29</a:t>
            </a:fld>
            <a:endParaRPr lang="ko-KR" altLang="en-US" b="0" dirty="0"/>
          </a:p>
        </p:txBody>
      </p:sp>
      <p:pic>
        <p:nvPicPr>
          <p:cNvPr id="56" name="a" descr="a">
            <a:hlinkClick r:id="" action="ppaction://media"/>
            <a:extLst>
              <a:ext uri="{FF2B5EF4-FFF2-40B4-BE49-F238E27FC236}">
                <a16:creationId xmlns:a16="http://schemas.microsoft.com/office/drawing/2014/main" id="{50710736-5AF3-F78F-2B10-87BD2F81C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3578" y="450942"/>
            <a:ext cx="1549400" cy="58420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CE0624B-D75A-D378-8AD5-762B0A94F05F}"/>
              </a:ext>
            </a:extLst>
          </p:cNvPr>
          <p:cNvSpPr/>
          <p:nvPr/>
        </p:nvSpPr>
        <p:spPr>
          <a:xfrm>
            <a:off x="7065185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EB9B2E3-6DBC-CCAD-23C4-05080A72A72E}"/>
              </a:ext>
            </a:extLst>
          </p:cNvPr>
          <p:cNvSpPr/>
          <p:nvPr/>
        </p:nvSpPr>
        <p:spPr>
          <a:xfrm>
            <a:off x="7417086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B4BD049-4473-EEDE-CE73-5BA56C1E324E}"/>
              </a:ext>
            </a:extLst>
          </p:cNvPr>
          <p:cNvSpPr/>
          <p:nvPr/>
        </p:nvSpPr>
        <p:spPr>
          <a:xfrm>
            <a:off x="7772321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D06EA3-3ADA-35F7-5475-85FBC864A128}"/>
              </a:ext>
            </a:extLst>
          </p:cNvPr>
          <p:cNvSpPr/>
          <p:nvPr/>
        </p:nvSpPr>
        <p:spPr>
          <a:xfrm>
            <a:off x="8124222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E5120AA-F3F1-E8D1-892F-4764B077F6D7}"/>
              </a:ext>
            </a:extLst>
          </p:cNvPr>
          <p:cNvSpPr/>
          <p:nvPr/>
        </p:nvSpPr>
        <p:spPr>
          <a:xfrm>
            <a:off x="8477790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CC821A-E27A-8F68-0A8B-ACE468D6B375}"/>
              </a:ext>
            </a:extLst>
          </p:cNvPr>
          <p:cNvSpPr/>
          <p:nvPr/>
        </p:nvSpPr>
        <p:spPr>
          <a:xfrm>
            <a:off x="8833025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CD3FF27-954B-2009-AA88-61BAB839C7E2}"/>
              </a:ext>
            </a:extLst>
          </p:cNvPr>
          <p:cNvSpPr/>
          <p:nvPr/>
        </p:nvSpPr>
        <p:spPr>
          <a:xfrm>
            <a:off x="9184418" y="362805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ED269A9-B2F9-782B-F798-4F2C7E9B9657}"/>
              </a:ext>
            </a:extLst>
          </p:cNvPr>
          <p:cNvSpPr/>
          <p:nvPr/>
        </p:nvSpPr>
        <p:spPr>
          <a:xfrm>
            <a:off x="7065185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F869B45-71DB-D466-1E69-10D32AF14EAA}"/>
              </a:ext>
            </a:extLst>
          </p:cNvPr>
          <p:cNvSpPr/>
          <p:nvPr/>
        </p:nvSpPr>
        <p:spPr>
          <a:xfrm>
            <a:off x="7417086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C92B4D1-1C10-BAFF-4A9D-91773FF854B7}"/>
              </a:ext>
            </a:extLst>
          </p:cNvPr>
          <p:cNvSpPr/>
          <p:nvPr/>
        </p:nvSpPr>
        <p:spPr>
          <a:xfrm>
            <a:off x="7772321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58D1286-DB0F-B889-929E-2A09FBBC7FF5}"/>
              </a:ext>
            </a:extLst>
          </p:cNvPr>
          <p:cNvSpPr/>
          <p:nvPr/>
        </p:nvSpPr>
        <p:spPr>
          <a:xfrm>
            <a:off x="8124222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2191DA-135A-7CAB-6E1C-F6D5D2E36F16}"/>
              </a:ext>
            </a:extLst>
          </p:cNvPr>
          <p:cNvSpPr/>
          <p:nvPr/>
        </p:nvSpPr>
        <p:spPr>
          <a:xfrm>
            <a:off x="8477790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3CF6FB-615B-76A9-71AC-F012DCF71F0A}"/>
              </a:ext>
            </a:extLst>
          </p:cNvPr>
          <p:cNvSpPr/>
          <p:nvPr/>
        </p:nvSpPr>
        <p:spPr>
          <a:xfrm>
            <a:off x="8833025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F3CF5B-99D0-57F7-74B4-FF736A9BF995}"/>
              </a:ext>
            </a:extLst>
          </p:cNvPr>
          <p:cNvSpPr/>
          <p:nvPr/>
        </p:nvSpPr>
        <p:spPr>
          <a:xfrm>
            <a:off x="9184418" y="3981113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329B9E3-3FB8-1831-8089-223D87AE5B77}"/>
              </a:ext>
            </a:extLst>
          </p:cNvPr>
          <p:cNvSpPr/>
          <p:nvPr/>
        </p:nvSpPr>
        <p:spPr>
          <a:xfrm>
            <a:off x="7065185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E0A0E1A-4C5D-BC63-DCF1-28D2D72A1A7D}"/>
              </a:ext>
            </a:extLst>
          </p:cNvPr>
          <p:cNvSpPr/>
          <p:nvPr/>
        </p:nvSpPr>
        <p:spPr>
          <a:xfrm>
            <a:off x="7417086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285DBF-659D-1F29-409D-F44A9BCFDA8E}"/>
              </a:ext>
            </a:extLst>
          </p:cNvPr>
          <p:cNvSpPr/>
          <p:nvPr/>
        </p:nvSpPr>
        <p:spPr>
          <a:xfrm>
            <a:off x="7772321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7AEDD2-82A2-AED7-B62F-8B8AE15D037E}"/>
              </a:ext>
            </a:extLst>
          </p:cNvPr>
          <p:cNvSpPr/>
          <p:nvPr/>
        </p:nvSpPr>
        <p:spPr>
          <a:xfrm>
            <a:off x="8124222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696EA93-5EBB-6E7F-57AE-FAE76B1B4F3F}"/>
              </a:ext>
            </a:extLst>
          </p:cNvPr>
          <p:cNvSpPr/>
          <p:nvPr/>
        </p:nvSpPr>
        <p:spPr>
          <a:xfrm>
            <a:off x="8477790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9E190AF-71E8-907C-ECF7-256F526933FE}"/>
              </a:ext>
            </a:extLst>
          </p:cNvPr>
          <p:cNvSpPr/>
          <p:nvPr/>
        </p:nvSpPr>
        <p:spPr>
          <a:xfrm>
            <a:off x="8833025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0A2510E-C449-923F-CBF2-CF285554AC14}"/>
              </a:ext>
            </a:extLst>
          </p:cNvPr>
          <p:cNvSpPr/>
          <p:nvPr/>
        </p:nvSpPr>
        <p:spPr>
          <a:xfrm>
            <a:off x="9184418" y="4334681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53BD91E-CCBA-16EC-9016-B11C80C696E2}"/>
              </a:ext>
            </a:extLst>
          </p:cNvPr>
          <p:cNvSpPr/>
          <p:nvPr/>
        </p:nvSpPr>
        <p:spPr>
          <a:xfrm>
            <a:off x="7065185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*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19158DB-04A2-7D52-CFA1-8AFC0A1C5289}"/>
              </a:ext>
            </a:extLst>
          </p:cNvPr>
          <p:cNvSpPr/>
          <p:nvPr/>
        </p:nvSpPr>
        <p:spPr>
          <a:xfrm>
            <a:off x="7417086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07122D1-2217-E96A-2FD5-396D44CDFFFC}"/>
              </a:ext>
            </a:extLst>
          </p:cNvPr>
          <p:cNvSpPr/>
          <p:nvPr/>
        </p:nvSpPr>
        <p:spPr>
          <a:xfrm>
            <a:off x="7772321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282D982-D364-1908-D767-3AE04EDB6593}"/>
              </a:ext>
            </a:extLst>
          </p:cNvPr>
          <p:cNvSpPr/>
          <p:nvPr/>
        </p:nvSpPr>
        <p:spPr>
          <a:xfrm>
            <a:off x="8124222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a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994ABFF-EA0F-FD78-9576-660D36578474}"/>
              </a:ext>
            </a:extLst>
          </p:cNvPr>
          <p:cNvSpPr/>
          <p:nvPr/>
        </p:nvSpPr>
        <p:spPr>
          <a:xfrm>
            <a:off x="8477790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96F77A-8115-D1FC-18CF-46523144443B}"/>
              </a:ext>
            </a:extLst>
          </p:cNvPr>
          <p:cNvSpPr/>
          <p:nvPr/>
        </p:nvSpPr>
        <p:spPr>
          <a:xfrm>
            <a:off x="8833025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173879-EB87-1697-32DC-92EF423F5FA2}"/>
              </a:ext>
            </a:extLst>
          </p:cNvPr>
          <p:cNvSpPr/>
          <p:nvPr/>
        </p:nvSpPr>
        <p:spPr>
          <a:xfrm>
            <a:off x="9184418" y="4688249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91CF602-42D2-73C8-056B-4422F7DE6845}"/>
              </a:ext>
            </a:extLst>
          </p:cNvPr>
          <p:cNvSpPr/>
          <p:nvPr/>
        </p:nvSpPr>
        <p:spPr>
          <a:xfrm>
            <a:off x="7065185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*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A007CB7-70DC-99AC-B916-92433AFE60F8}"/>
              </a:ext>
            </a:extLst>
          </p:cNvPr>
          <p:cNvSpPr/>
          <p:nvPr/>
        </p:nvSpPr>
        <p:spPr>
          <a:xfrm>
            <a:off x="7417086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EB15BF2-07D7-67C8-C8D8-80CB2D6F3E27}"/>
              </a:ext>
            </a:extLst>
          </p:cNvPr>
          <p:cNvSpPr/>
          <p:nvPr/>
        </p:nvSpPr>
        <p:spPr>
          <a:xfrm>
            <a:off x="7772321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CFAFE59-29DC-FF34-1E42-4BB366959604}"/>
              </a:ext>
            </a:extLst>
          </p:cNvPr>
          <p:cNvSpPr/>
          <p:nvPr/>
        </p:nvSpPr>
        <p:spPr>
          <a:xfrm>
            <a:off x="8124222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F9F9A52-2136-9F7A-88FE-8E5D07381FAB}"/>
              </a:ext>
            </a:extLst>
          </p:cNvPr>
          <p:cNvSpPr/>
          <p:nvPr/>
        </p:nvSpPr>
        <p:spPr>
          <a:xfrm>
            <a:off x="8477790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2E0B4D5-B31B-FC78-5DA0-2D0FD484DFAA}"/>
              </a:ext>
            </a:extLst>
          </p:cNvPr>
          <p:cNvSpPr/>
          <p:nvPr/>
        </p:nvSpPr>
        <p:spPr>
          <a:xfrm>
            <a:off x="8833025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37F93F0-3051-6904-C9A8-A7123F76E037}"/>
              </a:ext>
            </a:extLst>
          </p:cNvPr>
          <p:cNvSpPr/>
          <p:nvPr/>
        </p:nvSpPr>
        <p:spPr>
          <a:xfrm>
            <a:off x="9184418" y="5047472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D493C0A-2584-B9BC-7F6B-2FE0CA7632CC}"/>
              </a:ext>
            </a:extLst>
          </p:cNvPr>
          <p:cNvSpPr/>
          <p:nvPr/>
        </p:nvSpPr>
        <p:spPr>
          <a:xfrm>
            <a:off x="7065185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*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97BD00F-AA4D-F144-C841-4C2D60745FA3}"/>
              </a:ext>
            </a:extLst>
          </p:cNvPr>
          <p:cNvSpPr/>
          <p:nvPr/>
        </p:nvSpPr>
        <p:spPr>
          <a:xfrm>
            <a:off x="7417086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B865171-118B-87E6-3093-91FA30B2AD1A}"/>
              </a:ext>
            </a:extLst>
          </p:cNvPr>
          <p:cNvSpPr/>
          <p:nvPr/>
        </p:nvSpPr>
        <p:spPr>
          <a:xfrm>
            <a:off x="7772321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5C3CE90-FE44-54F8-33DE-665616764875}"/>
              </a:ext>
            </a:extLst>
          </p:cNvPr>
          <p:cNvSpPr/>
          <p:nvPr/>
        </p:nvSpPr>
        <p:spPr>
          <a:xfrm>
            <a:off x="8124222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551F585-704F-E7F9-2C4F-165521E93B7B}"/>
              </a:ext>
            </a:extLst>
          </p:cNvPr>
          <p:cNvSpPr/>
          <p:nvPr/>
        </p:nvSpPr>
        <p:spPr>
          <a:xfrm>
            <a:off x="8477790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F94E17-370D-071D-08C6-CE6793745FAC}"/>
              </a:ext>
            </a:extLst>
          </p:cNvPr>
          <p:cNvSpPr/>
          <p:nvPr/>
        </p:nvSpPr>
        <p:spPr>
          <a:xfrm>
            <a:off x="8833025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1E3CB5D-8E8B-5DAD-8072-7A086251A7C2}"/>
              </a:ext>
            </a:extLst>
          </p:cNvPr>
          <p:cNvSpPr/>
          <p:nvPr/>
        </p:nvSpPr>
        <p:spPr>
          <a:xfrm>
            <a:off x="9184418" y="5401040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564CBC8-957E-0E04-C462-BCD6F1979A50}"/>
              </a:ext>
            </a:extLst>
          </p:cNvPr>
          <p:cNvSpPr/>
          <p:nvPr/>
        </p:nvSpPr>
        <p:spPr>
          <a:xfrm>
            <a:off x="7065185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*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D35394A-B14C-1ED0-477A-D94357374754}"/>
              </a:ext>
            </a:extLst>
          </p:cNvPr>
          <p:cNvSpPr/>
          <p:nvPr/>
        </p:nvSpPr>
        <p:spPr>
          <a:xfrm>
            <a:off x="7417086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356B3D4-3DF4-4849-6AC2-318FE9DDAB3C}"/>
              </a:ext>
            </a:extLst>
          </p:cNvPr>
          <p:cNvSpPr/>
          <p:nvPr/>
        </p:nvSpPr>
        <p:spPr>
          <a:xfrm>
            <a:off x="7772321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A1B73A7-767A-9452-42A2-77E67E9E6A5D}"/>
              </a:ext>
            </a:extLst>
          </p:cNvPr>
          <p:cNvSpPr/>
          <p:nvPr/>
        </p:nvSpPr>
        <p:spPr>
          <a:xfrm>
            <a:off x="8124222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D95D402-F36F-E71C-6C84-314D084605A7}"/>
              </a:ext>
            </a:extLst>
          </p:cNvPr>
          <p:cNvSpPr/>
          <p:nvPr/>
        </p:nvSpPr>
        <p:spPr>
          <a:xfrm>
            <a:off x="8477790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31B3C30-02E2-9A00-B4C0-97B03C96972F}"/>
              </a:ext>
            </a:extLst>
          </p:cNvPr>
          <p:cNvSpPr/>
          <p:nvPr/>
        </p:nvSpPr>
        <p:spPr>
          <a:xfrm>
            <a:off x="8833025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27E9443-0475-5CE6-C811-EED2A20F5547}"/>
              </a:ext>
            </a:extLst>
          </p:cNvPr>
          <p:cNvSpPr/>
          <p:nvPr/>
        </p:nvSpPr>
        <p:spPr>
          <a:xfrm>
            <a:off x="9184418" y="5754608"/>
            <a:ext cx="360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N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FB7AEE2-EA84-8164-0DC2-C280D8C59257}"/>
              </a:ext>
            </a:extLst>
          </p:cNvPr>
          <p:cNvSpPr txBox="1"/>
          <p:nvPr/>
        </p:nvSpPr>
        <p:spPr>
          <a:xfrm>
            <a:off x="7425185" y="6189110"/>
            <a:ext cx="2011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Abadi" panose="020B0604020104020204" pitchFamily="34" charset="0"/>
              </a:rPr>
              <a:t>buff range</a:t>
            </a:r>
            <a:endParaRPr kumimoji="1" lang="ko-Kore-KR" altLang="en-US" sz="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Project 2 : </a:t>
            </a:r>
            <a:r>
              <a:rPr lang="en-US" altLang="ko-KR" b="0" dirty="0"/>
              <a:t>Fighter-controlled Game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69" y="907170"/>
            <a:ext cx="6707109" cy="557918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b="0" dirty="0"/>
              <a:t>In Project </a:t>
            </a:r>
            <a:r>
              <a:rPr lang="en-US" altLang="ko-KR" b="0" dirty="0"/>
              <a:t>2</a:t>
            </a:r>
            <a:r>
              <a:rPr lang="en" altLang="ko-KR" b="0" dirty="0"/>
              <a:t>, </a:t>
            </a:r>
            <a:r>
              <a:rPr lang="en-US" altLang="ko-KR" b="0" dirty="0"/>
              <a:t>you will make a fighter-controlled game.</a:t>
            </a:r>
            <a:endParaRPr lang="en" altLang="ko-KR" b="0" dirty="0"/>
          </a:p>
          <a:p>
            <a:pPr marL="1085850" lvl="2" indent="-457200">
              <a:buFontTx/>
              <a:buChar char="-"/>
            </a:pPr>
            <a:endParaRPr lang="en" altLang="ko-KR" dirty="0">
              <a:latin typeface="Abadi" panose="020B0604020104020204"/>
            </a:endParaRPr>
          </a:p>
          <a:p>
            <a:pPr marL="628650" lvl="1" indent="-457200">
              <a:buFontTx/>
              <a:buChar char="-"/>
            </a:pPr>
            <a:r>
              <a:rPr lang="en" altLang="ko-KR" sz="2400" dirty="0">
                <a:solidFill>
                  <a:srgbClr val="FF0000"/>
                </a:solidFill>
                <a:latin typeface="Abadi" panose="020B0604020104020204"/>
              </a:rPr>
              <a:t>What you need to implement!</a:t>
            </a:r>
          </a:p>
          <a:p>
            <a:pPr marL="1085850" lvl="2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10 existing classes</a:t>
            </a:r>
          </a:p>
          <a:p>
            <a:pPr marL="1543050" lvl="3" indent="-457200">
              <a:buFontTx/>
              <a:buChar char="-"/>
            </a:pPr>
            <a:r>
              <a:rPr lang="en" altLang="ko-KR" dirty="0" err="1">
                <a:latin typeface="Abadi" panose="020B0604020104020204"/>
              </a:rPr>
              <a:t>My_plane</a:t>
            </a:r>
            <a:r>
              <a:rPr lang="en" altLang="ko-KR" dirty="0">
                <a:latin typeface="Abadi" panose="020B0604020104020204"/>
              </a:rPr>
              <a:t>(M), Bullet(‘, ^, !)</a:t>
            </a:r>
          </a:p>
          <a:p>
            <a:pPr marL="1543050" lvl="3" indent="-457200">
              <a:buFontTx/>
              <a:buChar char="-"/>
            </a:pPr>
            <a:r>
              <a:rPr lang="en" altLang="ko-KR" dirty="0" err="1">
                <a:latin typeface="Abadi" panose="020B0604020104020204"/>
              </a:rPr>
              <a:t>Powerup_bullet</a:t>
            </a:r>
            <a:r>
              <a:rPr lang="en" altLang="ko-KR" dirty="0">
                <a:latin typeface="Abadi" panose="020B0604020104020204"/>
              </a:rPr>
              <a:t>(P), </a:t>
            </a:r>
            <a:r>
              <a:rPr lang="en" altLang="ko-KR" dirty="0" err="1">
                <a:latin typeface="Abadi" panose="020B0604020104020204"/>
              </a:rPr>
              <a:t>Levelup_bullet</a:t>
            </a:r>
            <a:r>
              <a:rPr lang="en" altLang="ko-KR" dirty="0">
                <a:latin typeface="Abadi" panose="020B0604020104020204"/>
              </a:rPr>
              <a:t>(L)</a:t>
            </a:r>
          </a:p>
          <a:p>
            <a:pPr marL="1543050" lvl="3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Enemy_1n(n), Enemy_2r(r), Enemy_3s(s)</a:t>
            </a:r>
          </a:p>
          <a:p>
            <a:pPr marL="1543050" lvl="3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Enemy_4d(d), Enemy_</a:t>
            </a:r>
            <a:r>
              <a:rPr lang="en-US" altLang="ko-KR" dirty="0">
                <a:latin typeface="Abadi" panose="020B0604020104020204"/>
              </a:rPr>
              <a:t>5</a:t>
            </a:r>
            <a:r>
              <a:rPr lang="en" altLang="ko-KR" dirty="0">
                <a:latin typeface="Abadi" panose="020B0604020104020204"/>
              </a:rPr>
              <a:t>a(a), </a:t>
            </a:r>
            <a:r>
              <a:rPr lang="en" altLang="ko-KR" dirty="0" err="1">
                <a:latin typeface="Abadi" panose="020B0604020104020204"/>
              </a:rPr>
              <a:t>Enemy_bullet</a:t>
            </a:r>
            <a:r>
              <a:rPr lang="en" altLang="ko-KR" dirty="0">
                <a:latin typeface="Abadi" panose="020B0604020104020204"/>
              </a:rPr>
              <a:t>(*)</a:t>
            </a:r>
          </a:p>
          <a:p>
            <a:pPr marL="1543050" lvl="3" indent="-457200">
              <a:buFontTx/>
              <a:buChar char="-"/>
            </a:pPr>
            <a:endParaRPr lang="en" altLang="ko-KR" dirty="0">
              <a:latin typeface="Abadi" panose="020B0604020104020204"/>
            </a:endParaRPr>
          </a:p>
          <a:p>
            <a:pPr marL="1085850" lvl="2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Interaction between class objects. (See p.25)</a:t>
            </a:r>
          </a:p>
          <a:p>
            <a:pPr marL="1085850" lvl="2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Compute the total score.</a:t>
            </a:r>
          </a:p>
          <a:p>
            <a:pPr marL="1543050" lvl="3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If you destroy enemies, you get some score.</a:t>
            </a:r>
          </a:p>
          <a:p>
            <a:pPr marL="1085850" lvl="2" indent="-457200">
              <a:buFontTx/>
              <a:buChar char="-"/>
            </a:pPr>
            <a:r>
              <a:rPr lang="en" altLang="ko-KR" dirty="0">
                <a:latin typeface="Abadi" panose="020B0604020104020204"/>
              </a:rPr>
              <a:t>Pause when the key ‘p’ is pressed.</a:t>
            </a:r>
          </a:p>
          <a:p>
            <a:pPr marL="1085850" lvl="2" indent="-457200">
              <a:buFontTx/>
              <a:buChar char="-"/>
            </a:pPr>
            <a:r>
              <a:rPr lang="en-US" altLang="ko-KR" dirty="0">
                <a:latin typeface="Abadi" panose="020B0604020104020204"/>
              </a:rPr>
              <a:t>Create events from the input file.</a:t>
            </a:r>
            <a:endParaRPr lang="en" altLang="ko-KR" dirty="0">
              <a:latin typeface="Abadi" panose="020B060402010402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3</a:t>
            </a:fld>
            <a:endParaRPr lang="ko-KR" altLang="en-US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7F01C3-DAB1-AD87-B4D7-33BB1A304DFD}"/>
              </a:ext>
            </a:extLst>
          </p:cNvPr>
          <p:cNvSpPr/>
          <p:nvPr/>
        </p:nvSpPr>
        <p:spPr>
          <a:xfrm>
            <a:off x="1658203" y="2898693"/>
            <a:ext cx="4606119" cy="1405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overview" descr="overview">
            <a:hlinkClick r:id="" action="ppaction://media"/>
            <a:extLst>
              <a:ext uri="{FF2B5EF4-FFF2-40B4-BE49-F238E27FC236}">
                <a16:creationId xmlns:a16="http://schemas.microsoft.com/office/drawing/2014/main" id="{4EFFA80D-3A21-AA28-4B3F-BBE95B33E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7664" y="682001"/>
            <a:ext cx="4974336" cy="56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Unit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919327"/>
            <a:ext cx="11431387" cy="5802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b="0" dirty="0"/>
              <a:t>10.</a:t>
            </a:r>
            <a:r>
              <a:rPr lang="en-US" altLang="ko-Kore-KR" b="0" dirty="0">
                <a:solidFill>
                  <a:srgbClr val="FF0000"/>
                </a:solidFill>
              </a:rPr>
              <a:t>Enemy_bullet </a:t>
            </a:r>
            <a:r>
              <a:rPr lang="en-US" altLang="ko-Kore-KR" b="0" dirty="0"/>
              <a:t>(*)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 err="1"/>
              <a:t>cell_speed</a:t>
            </a:r>
            <a:r>
              <a:rPr lang="en-US" altLang="ko-Kore-KR" b="0" dirty="0"/>
              <a:t>=1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It means the bullet moves 1 cell for every 0.1 seconds.</a:t>
            </a:r>
          </a:p>
          <a:p>
            <a:pPr marL="1085850" lvl="2" indent="-457200"/>
            <a:endParaRPr lang="en-US" altLang="ko-Kore-KR" sz="1600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ore-KR" b="0" dirty="0"/>
              <a:t>damage=1</a:t>
            </a:r>
          </a:p>
          <a:p>
            <a:pPr marL="1085850" lvl="2" indent="-457200"/>
            <a:r>
              <a:rPr lang="en-US" altLang="ko-Kore-KR" b="0" dirty="0">
                <a:latin typeface="Abadi" panose="020B0604020104020204" pitchFamily="34" charset="0"/>
              </a:rPr>
              <a:t>Damage of </a:t>
            </a:r>
            <a:r>
              <a:rPr lang="en-US" altLang="ko-Kore-KR" b="0" dirty="0" err="1">
                <a:latin typeface="Abadi" panose="020B0604020104020204" pitchFamily="34" charset="0"/>
              </a:rPr>
              <a:t>enemy_bullet</a:t>
            </a:r>
            <a:r>
              <a:rPr lang="en-US" altLang="ko-Kore-KR" dirty="0" err="1">
                <a:latin typeface="Abadi" panose="020B0604020104020204" pitchFamily="34" charset="0"/>
              </a:rPr>
              <a:t>s</a:t>
            </a:r>
            <a:r>
              <a:rPr lang="en-US" altLang="ko-Kore-KR" b="0" dirty="0">
                <a:latin typeface="Abadi" panose="020B0604020104020204" pitchFamily="34" charset="0"/>
              </a:rPr>
              <a:t> can be increased by enemy_5a.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ore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30</a:t>
            </a:fld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65084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Interaction between class objects</a:t>
            </a:r>
            <a:endParaRPr lang="en" altLang="ko-KR" b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6384" y="919328"/>
                <a:ext cx="11431387" cy="59386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0" dirty="0"/>
                  <a:t>When objects are in the same cell,</a:t>
                </a:r>
              </a:p>
              <a:p>
                <a:pPr marL="0" indent="0">
                  <a:buNone/>
                </a:pPr>
                <a:endParaRPr lang="en-US" altLang="ko-KR" sz="2000" b="0" dirty="0"/>
              </a:p>
              <a:p>
                <a:pPr marL="0" indent="0">
                  <a:buNone/>
                </a:pPr>
                <a:r>
                  <a:rPr lang="en-US" altLang="ko-KR" sz="2800" b="0" dirty="0"/>
                  <a:t>1. Enemy_1~5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ko-KR" sz="2800" b="0" dirty="0">
                    <a:sym typeface="Wingdings" pitchFamily="2" charset="2"/>
                  </a:rPr>
                  <a:t> </a:t>
                </a:r>
                <a:r>
                  <a:rPr lang="en-US" altLang="ko-KR" sz="2800" b="0" dirty="0" err="1">
                    <a:sym typeface="Wingdings" pitchFamily="2" charset="2"/>
                  </a:rPr>
                  <a:t>my_plane</a:t>
                </a:r>
                <a:endParaRPr lang="en-US" altLang="ko-KR" sz="2800" b="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400" dirty="0" err="1"/>
                  <a:t>my_plane</a:t>
                </a:r>
                <a:r>
                  <a:rPr lang="en-US" altLang="ko-KR" sz="2400" dirty="0"/>
                  <a:t> gets damaged.</a:t>
                </a:r>
              </a:p>
              <a:p>
                <a:pPr marL="1085850" lvl="2" indent="-457200"/>
                <a:r>
                  <a:rPr lang="en-US" altLang="ko-KR" dirty="0" err="1">
                    <a:latin typeface="Abadi" panose="020B0604020104020204" pitchFamily="34" charset="0"/>
                  </a:rPr>
                  <a:t>my_plane.hp</a:t>
                </a:r>
                <a:r>
                  <a:rPr lang="en-US" altLang="ko-KR" dirty="0">
                    <a:latin typeface="Abadi" panose="020B0604020104020204" pitchFamily="34" charset="0"/>
                  </a:rPr>
                  <a:t>--</a:t>
                </a:r>
              </a:p>
              <a:p>
                <a:pPr marL="1085850" lvl="2" indent="-457200"/>
                <a:endParaRPr lang="en-US" altLang="ko-KR" b="0" dirty="0"/>
              </a:p>
              <a:p>
                <a:pPr marL="0" indent="0">
                  <a:buNone/>
                </a:pPr>
                <a:r>
                  <a:rPr lang="en-US" altLang="ko-KR" sz="2800" b="0" dirty="0"/>
                  <a:t>2. </a:t>
                </a:r>
                <a:r>
                  <a:rPr lang="en-US" altLang="ko-KR" sz="2800" b="0" dirty="0" err="1"/>
                  <a:t>Enemy_bullet</a:t>
                </a:r>
                <a:r>
                  <a:rPr lang="en-US" altLang="ko-KR" sz="2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ko-KR" sz="2800" b="0" dirty="0"/>
                  <a:t> </a:t>
                </a:r>
                <a:r>
                  <a:rPr lang="en-US" altLang="ko-KR" sz="2800" b="0" dirty="0" err="1"/>
                  <a:t>my_plane</a:t>
                </a:r>
                <a:endParaRPr lang="en-US" altLang="ko-KR" sz="2800" b="0" dirty="0"/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400" dirty="0" err="1"/>
                  <a:t>my_plane</a:t>
                </a:r>
                <a:r>
                  <a:rPr lang="en-US" altLang="ko-KR" sz="2400" dirty="0"/>
                  <a:t> gets damaged</a:t>
                </a:r>
              </a:p>
              <a:p>
                <a:pPr marL="1085850" lvl="2" indent="-457200"/>
                <a:r>
                  <a:rPr lang="en-US" altLang="ko-KR" dirty="0" err="1">
                    <a:latin typeface="Abadi" panose="020B0604020104020204" pitchFamily="34" charset="0"/>
                  </a:rPr>
                  <a:t>my_plane.hp</a:t>
                </a:r>
                <a:r>
                  <a:rPr lang="en-US" altLang="ko-KR" dirty="0">
                    <a:latin typeface="Abadi" panose="020B0604020104020204" pitchFamily="34" charset="0"/>
                  </a:rPr>
                  <a:t> -= </a:t>
                </a:r>
                <a:r>
                  <a:rPr lang="en-US" altLang="ko-KR" dirty="0" err="1">
                    <a:latin typeface="Abadi" panose="020B0604020104020204" pitchFamily="34" charset="0"/>
                  </a:rPr>
                  <a:t>enemy_bullet.damage</a:t>
                </a:r>
                <a:endParaRPr lang="en-US" altLang="ko-KR" dirty="0">
                  <a:latin typeface="Abadi" panose="020B0604020104020204" pitchFamily="34" charset="0"/>
                </a:endParaRPr>
              </a:p>
              <a:p>
                <a:pPr marL="1085850" lvl="2" indent="-457200"/>
                <a:endParaRPr lang="en-US" altLang="ko-KR" b="0" dirty="0"/>
              </a:p>
              <a:p>
                <a:pPr marL="0" indent="0">
                  <a:buNone/>
                </a:pPr>
                <a:r>
                  <a:rPr lang="en-US" altLang="ko-KR" sz="2800" b="0" dirty="0"/>
                  <a:t>3. Bullet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ko-KR" sz="2800" b="0" dirty="0"/>
                  <a:t> Enemy_1~5</a:t>
                </a:r>
              </a:p>
              <a:p>
                <a:pPr marL="628650" lvl="1" indent="-457200">
                  <a:buFont typeface="Arial" panose="020B0604020202020204" pitchFamily="34" charset="0"/>
                  <a:buChar char="•"/>
                </a:pPr>
                <a:r>
                  <a:rPr lang="en-US" altLang="ko-Kore-KR" sz="2400" dirty="0"/>
                  <a:t>Enemy gets damaged.</a:t>
                </a:r>
              </a:p>
              <a:p>
                <a:pPr marL="1085850" lvl="2" indent="-457200"/>
                <a:r>
                  <a:rPr lang="en-US" altLang="ko-Kore-KR" dirty="0" err="1">
                    <a:latin typeface="Abadi" panose="020B0604020104020204" pitchFamily="34" charset="0"/>
                  </a:rPr>
                  <a:t>enemy.hp</a:t>
                </a:r>
                <a:r>
                  <a:rPr lang="en-US" altLang="ko-Kore-KR" dirty="0">
                    <a:latin typeface="Abadi" panose="020B0604020104020204" pitchFamily="34" charset="0"/>
                  </a:rPr>
                  <a:t> -= </a:t>
                </a:r>
                <a:r>
                  <a:rPr lang="en-US" altLang="ko-Kore-KR" dirty="0" err="1">
                    <a:latin typeface="Abadi" panose="020B0604020104020204" pitchFamily="34" charset="0"/>
                  </a:rPr>
                  <a:t>bullet.level</a:t>
                </a:r>
                <a:endParaRPr lang="en" altLang="ko-Kore-KR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384" y="919328"/>
                <a:ext cx="11431387" cy="5938672"/>
              </a:xfrm>
              <a:blipFill>
                <a:blip r:embed="rId3"/>
                <a:stretch>
                  <a:fillRect l="-1332" t="-21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31</a:t>
            </a:fld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151364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05" y="1236319"/>
            <a:ext cx="11431387" cy="580214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400" b="0" dirty="0"/>
              <a:t>Create events from the input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R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400" b="0" dirty="0"/>
              <a:t>If </a:t>
            </a:r>
            <a:r>
              <a:rPr lang="en" altLang="ko-KR" sz="2400" b="0" dirty="0" err="1"/>
              <a:t>my_plane’s</a:t>
            </a:r>
            <a:r>
              <a:rPr lang="en" altLang="ko-KR" sz="2400" b="0" dirty="0"/>
              <a:t> hp is less than or equal to 0, the game ends.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R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400" b="0" dirty="0"/>
              <a:t>If all enemies are dead, and all the events received from the input file are generated, the game ends.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R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400" b="0" dirty="0"/>
              <a:t>Press the 'p' key to pause the game. You can press any key to resume.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ko-KR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400" b="0" dirty="0"/>
              <a:t>When the game is over, you must print the total score and the number of kills by enemy unit type.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32</a:t>
            </a:fld>
            <a:endParaRPr lang="ko-KR" altLang="en-US" b="0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4AB716D-AEA8-35DF-21FB-28D0CCA8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4. </a:t>
            </a:r>
            <a:r>
              <a:rPr lang="en-US" altLang="ko-Kore-KR" dirty="0" err="1"/>
              <a:t>Todo</a:t>
            </a:r>
            <a:r>
              <a:rPr lang="en-US" altLang="ko-Kore-KR" dirty="0"/>
              <a:t>: Overall System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2A31A-E2CA-F35E-2008-08DC15EB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6" y="6039359"/>
            <a:ext cx="8623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E69F7C-48DA-5AC4-CBF4-7F216D6B9E2E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5C1EC9-FC6F-536B-7366-5355C49B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5. Extra Credits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751F9-50FC-50D6-489C-CD2F9B2F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4" y="1023044"/>
            <a:ext cx="10515600" cy="5514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b="0" dirty="0"/>
              <a:t>Extra credits are available for additional feature implementations</a:t>
            </a:r>
          </a:p>
          <a:p>
            <a:r>
              <a:rPr lang="en-US" altLang="ko-KR" sz="2800" b="0" dirty="0"/>
              <a:t>The features will be graded by their difficulty and creativity</a:t>
            </a:r>
          </a:p>
          <a:p>
            <a:pPr lvl="1"/>
            <a:r>
              <a:rPr lang="en-US" altLang="ko-KR" sz="2400" dirty="0"/>
              <a:t>Ex1) Additional enemy units and items</a:t>
            </a:r>
          </a:p>
          <a:p>
            <a:pPr lvl="2"/>
            <a:r>
              <a:rPr lang="en-US" altLang="ko-KR" sz="1800" dirty="0"/>
              <a:t>Units that detonate, Bullets that freeze enemy, </a:t>
            </a:r>
            <a:r>
              <a:rPr lang="en-US" altLang="ko-KR" sz="1800" dirty="0" err="1"/>
              <a:t>etc</a:t>
            </a:r>
            <a:endParaRPr lang="en-US" altLang="ko-KR" sz="1800" dirty="0"/>
          </a:p>
          <a:p>
            <a:pPr lvl="1"/>
            <a:r>
              <a:rPr lang="en-US" altLang="ko-KR" sz="2400" dirty="0"/>
              <a:t>Ex2) Multi-threading</a:t>
            </a:r>
          </a:p>
          <a:p>
            <a:pPr lvl="2"/>
            <a:r>
              <a:rPr lang="en-US" altLang="ko-KR" sz="1600" dirty="0"/>
              <a:t>If multi-threading is used, there has to be some benefit (speed, frame rate, 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Current program does not require much computational power, so you should make something that is computationally heavy for multi-threading to be meaningful</a:t>
            </a:r>
          </a:p>
          <a:p>
            <a:r>
              <a:rPr lang="en" altLang="ko-KR" sz="2800" b="0" dirty="0"/>
              <a:t>If you have implemented</a:t>
            </a:r>
            <a:r>
              <a:rPr lang="en-US" altLang="ko-KR" sz="2800" b="0" dirty="0"/>
              <a:t> additional features, </a:t>
            </a:r>
            <a:br>
              <a:rPr lang="en-US" altLang="ko-KR" sz="2800" b="0" dirty="0"/>
            </a:br>
            <a:r>
              <a:rPr lang="en-US" altLang="ko-KR" sz="2800" b="0" dirty="0"/>
              <a:t>please submit a report that explains what you implemented</a:t>
            </a:r>
          </a:p>
          <a:p>
            <a:pPr lvl="1"/>
            <a:r>
              <a:rPr lang="en-US" altLang="ko-KR" sz="2400" dirty="0"/>
              <a:t>.pdf only</a:t>
            </a:r>
          </a:p>
          <a:p>
            <a:pPr lvl="1"/>
            <a:r>
              <a:rPr lang="en-US" altLang="ko-KR" sz="2400" dirty="0"/>
              <a:t>Free form, but must include the following for us to understand your effort</a:t>
            </a:r>
          </a:p>
          <a:p>
            <a:pPr lvl="2"/>
            <a:r>
              <a:rPr lang="en-US" altLang="ko-KR" sz="1600" dirty="0"/>
              <a:t>Explanation of the features</a:t>
            </a:r>
          </a:p>
          <a:p>
            <a:pPr lvl="2"/>
            <a:r>
              <a:rPr lang="en-US" altLang="ko-KR" sz="1600" dirty="0"/>
              <a:t>How to demonstrate the feature</a:t>
            </a:r>
          </a:p>
          <a:p>
            <a:pPr lvl="2"/>
            <a:r>
              <a:rPr lang="en-US" altLang="ko-KR" sz="1600" dirty="0"/>
              <a:t>Implementation strategy</a:t>
            </a:r>
          </a:p>
          <a:p>
            <a:endParaRPr lang="ko-KR" altLang="en-US" sz="280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0D8181-F9A1-3F82-5104-7596ED49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33</a:t>
            </a:fld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3814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383F50-16F1-3FF3-1B74-54CBEB0898A4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5D3BC-C7EA-2EAA-ED5C-32A2FC2D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777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smtClean="0"/>
              <a:t>34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023" y="1353889"/>
                <a:ext cx="11977977" cy="53675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800" b="0" dirty="0"/>
                  <a:t>Upload a </a:t>
                </a:r>
                <a:r>
                  <a:rPr lang="en-US" altLang="ko-KR" sz="2800" b="0" dirty="0">
                    <a:solidFill>
                      <a:srgbClr val="FF0000"/>
                    </a:solidFill>
                  </a:rPr>
                  <a:t>[Mac or Windows]_[name]_[</a:t>
                </a:r>
                <a:r>
                  <a:rPr lang="en-US" altLang="ko-KR" sz="2800" b="0" dirty="0" err="1">
                    <a:solidFill>
                      <a:srgbClr val="FF0000"/>
                    </a:solidFill>
                  </a:rPr>
                  <a:t>studentid</a:t>
                </a:r>
                <a:r>
                  <a:rPr lang="en-US" altLang="ko-KR" sz="2800" b="0" dirty="0">
                    <a:solidFill>
                      <a:srgbClr val="FF0000"/>
                    </a:solidFill>
                  </a:rPr>
                  <a:t>]_Project2.zip</a:t>
                </a:r>
                <a:r>
                  <a:rPr lang="en-US" altLang="ko-KR" sz="2800" b="0" dirty="0"/>
                  <a:t> file that contains</a:t>
                </a:r>
                <a:endParaRPr lang="en-US" altLang="ko-KR" sz="2800" dirty="0"/>
              </a:p>
              <a:p>
                <a:pPr marL="62865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Project2 //directory with 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your source code and </a:t>
                </a:r>
                <a:r>
                  <a:rPr lang="en-US" altLang="ko-KR" sz="2400" dirty="0" err="1">
                    <a:solidFill>
                      <a:srgbClr val="FF0000"/>
                    </a:solidFill>
                  </a:rPr>
                  <a:t>Makefile</a:t>
                </a:r>
                <a:r>
                  <a:rPr lang="en-US" altLang="ko-KR" sz="2400" dirty="0"/>
                  <a:t>.</a:t>
                </a:r>
              </a:p>
              <a:p>
                <a:pPr marL="171450" lvl="1" indent="0">
                  <a:lnSpc>
                    <a:spcPct val="150000"/>
                  </a:lnSpc>
                  <a:buNone/>
                </a:pPr>
                <a:r>
                  <a:rPr lang="en-US" altLang="ko-KR" sz="2000" dirty="0"/>
                  <a:t>	(Your </a:t>
                </a:r>
                <a:r>
                  <a:rPr lang="en-US" altLang="ko-KR" sz="2000" dirty="0" err="1"/>
                  <a:t>Makefile</a:t>
                </a:r>
                <a:r>
                  <a:rPr lang="en-US" altLang="ko-KR" sz="2000" dirty="0"/>
                  <a:t> must be complete. We will just ‘make’ and then test your game.)</a:t>
                </a:r>
                <a:endParaRPr lang="en-US" altLang="ko-KR" sz="1400" dirty="0"/>
              </a:p>
              <a:p>
                <a:pPr marL="62865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Project2 should contain a 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.git directory with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10 meaningful commits.</a:t>
                </a:r>
                <a:endParaRPr lang="en-US" altLang="ko-KR" sz="2400" dirty="0"/>
              </a:p>
              <a:p>
                <a:pPr marL="62865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e.g.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 Mac_</a:t>
                </a:r>
                <a:r>
                  <a:rPr lang="ko-KR" altLang="en-US" sz="2000" dirty="0"/>
                  <a:t>홍길동</a:t>
                </a:r>
                <a:r>
                  <a:rPr lang="en-US" altLang="ko-KR" sz="2000" dirty="0"/>
                  <a:t>_2023XXXXX_Project2.zip</a:t>
                </a:r>
              </a:p>
              <a:p>
                <a:pPr marL="62865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b="0" dirty="0"/>
                  <a:t>Submit until </a:t>
                </a:r>
                <a:r>
                  <a:rPr lang="en-US" altLang="ko-KR" b="0" dirty="0" err="1"/>
                  <a:t>eTL</a:t>
                </a:r>
                <a:r>
                  <a:rPr lang="en-US" altLang="ko-KR" b="0" dirty="0"/>
                  <a:t> Project 2</a:t>
                </a:r>
                <a:r>
                  <a:rPr lang="ko-KR" altLang="en-US" b="0" dirty="0"/>
                  <a:t> </a:t>
                </a:r>
                <a:r>
                  <a:rPr lang="en-US" altLang="ko-KR" b="0"/>
                  <a:t>by 23</a:t>
                </a:r>
                <a:r>
                  <a:rPr lang="en-US" altLang="ko-KR"/>
                  <a:t>:59, </a:t>
                </a:r>
                <a:r>
                  <a:rPr lang="en-US" altLang="ko-KR" dirty="0"/>
                  <a:t>06.15 (Thursday). </a:t>
                </a:r>
              </a:p>
              <a:p>
                <a:pPr marL="62865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Late submission: 20% point deduction by every 24 hours.</a:t>
                </a:r>
              </a:p>
              <a:p>
                <a:pPr marL="0" indent="0">
                  <a:buNone/>
                </a:pPr>
                <a:endParaRPr lang="en" altLang="ko-KR" sz="2400" b="0" dirty="0">
                  <a:effectLst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ko-KR" sz="2800" b="0" dirty="0">
                  <a:effectLst/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439DBD2C-5C24-0E12-8D81-E8E907E9D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023" y="1353889"/>
                <a:ext cx="11977977" cy="5367585"/>
              </a:xfrm>
              <a:blipFill>
                <a:blip r:embed="rId3"/>
                <a:stretch>
                  <a:fillRect l="-1270" r="-6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제목 4">
            <a:extLst>
              <a:ext uri="{FF2B5EF4-FFF2-40B4-BE49-F238E27FC236}">
                <a16:creationId xmlns:a16="http://schemas.microsoft.com/office/drawing/2014/main" id="{5C460257-C018-19F3-1B91-8E2346F6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6. Deadline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06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610933" cy="52828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What is a </a:t>
            </a:r>
            <a:r>
              <a:rPr lang="en-US" altLang="ko-KR" b="0" dirty="0" err="1"/>
              <a:t>Makefile</a:t>
            </a:r>
            <a:r>
              <a:rPr lang="en-US" altLang="ko-KR" b="0" dirty="0"/>
              <a:t>?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A file that defines a set of tasks to be executed.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‘make’ : Compile a program from source code.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‘make clean’ : Rid executables, object files, etc.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b="0" dirty="0"/>
          </a:p>
          <a:p>
            <a:pPr marL="171450" lvl="1" indent="0">
              <a:buNone/>
            </a:pPr>
            <a:r>
              <a:rPr lang="en-US" altLang="ko-KR" sz="2000" dirty="0"/>
              <a:t>e.g. ‘g++ --std=</a:t>
            </a:r>
            <a:r>
              <a:rPr lang="en-US" altLang="ko-KR" sz="2000" dirty="0" err="1"/>
              <a:t>c++</a:t>
            </a:r>
            <a:r>
              <a:rPr lang="en-US" altLang="ko-KR" sz="2000" dirty="0"/>
              <a:t>14 –o final </a:t>
            </a:r>
            <a:r>
              <a:rPr lang="en-US" altLang="ko-KR" sz="2000" dirty="0" err="1"/>
              <a:t>final_skeleton_mac.cpp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class.cpp</a:t>
            </a:r>
            <a:r>
              <a:rPr lang="en-US" altLang="ko-KR" sz="2000" dirty="0"/>
              <a:t> -</a:t>
            </a:r>
            <a:r>
              <a:rPr lang="en-US" altLang="ko-KR" sz="2000" dirty="0" err="1"/>
              <a:t>lncurses</a:t>
            </a:r>
            <a:r>
              <a:rPr lang="en-US" altLang="ko-KR" sz="2000" dirty="0"/>
              <a:t>’ equal to ‘make’.</a:t>
            </a:r>
            <a:endParaRPr lang="en-US" altLang="ko-KR" sz="20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4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502C1-E2AF-C846-A2A5-4F8E3413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57" y="4338020"/>
            <a:ext cx="6022267" cy="18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0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610933" cy="52828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If you use Windows, you need additional effort for ‘make’.</a:t>
            </a:r>
            <a:endParaRPr lang="en-US" altLang="ko-KR" sz="2000" b="0" dirty="0"/>
          </a:p>
          <a:p>
            <a:pPr>
              <a:buAutoNum type="arabicParenR"/>
            </a:pPr>
            <a:r>
              <a:rPr lang="en-US" altLang="ko-KR" sz="2400" b="0" dirty="0"/>
              <a:t>Download the setup program.</a:t>
            </a:r>
          </a:p>
          <a:p>
            <a:pPr marL="0" indent="0">
              <a:buNone/>
            </a:pPr>
            <a:r>
              <a:rPr lang="en-US" altLang="ko-KR" sz="2400" b="0" dirty="0"/>
              <a:t>(</a:t>
            </a:r>
            <a:r>
              <a:rPr lang="en-US" altLang="ko-KR" sz="2400" b="0" dirty="0">
                <a:hlinkClick r:id="rId3"/>
              </a:rPr>
              <a:t>https://gnuwin32.sourceforge.net/packages/make.htm</a:t>
            </a:r>
            <a:r>
              <a:rPr lang="en-US" altLang="ko-KR" sz="2400" b="0" dirty="0"/>
              <a:t>)</a:t>
            </a:r>
          </a:p>
          <a:p>
            <a:pPr>
              <a:buAutoNum type="arabicParenR"/>
            </a:pPr>
            <a:endParaRPr lang="en-US" altLang="ko-KR" sz="20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5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6FFED3-1B54-74D6-7850-9C8631E17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562" y="2918958"/>
            <a:ext cx="6340856" cy="39009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8FEE84-33F8-A918-F681-31D70C88614D}"/>
              </a:ext>
            </a:extLst>
          </p:cNvPr>
          <p:cNvSpPr/>
          <p:nvPr/>
        </p:nvSpPr>
        <p:spPr>
          <a:xfrm>
            <a:off x="4889083" y="4616567"/>
            <a:ext cx="365669" cy="22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41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610933" cy="5282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0" dirty="0"/>
              <a:t>2)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</a:rPr>
              <a:t>Proceed with the installation. Just press 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</a:rPr>
              <a:t>‘Next’ button continuously.</a:t>
            </a:r>
            <a:endParaRPr lang="en-US" altLang="ko-KR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6</a:t>
            </a:fld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CB5F7-F3BF-E41D-ED2C-91C4BAE4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10" y="2299045"/>
            <a:ext cx="4955921" cy="39125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012BCD-A449-C17A-E8FC-C3F0A1D7481E}"/>
              </a:ext>
            </a:extLst>
          </p:cNvPr>
          <p:cNvSpPr/>
          <p:nvPr/>
        </p:nvSpPr>
        <p:spPr>
          <a:xfrm>
            <a:off x="6693499" y="5738231"/>
            <a:ext cx="853349" cy="333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836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610933" cy="5282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0" dirty="0"/>
              <a:t>3) After the installation is complete, please find the folder where GnuWin32 is installed. Copy the path of the ‘bin’ folder.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7</a:t>
            </a:fld>
            <a:endParaRPr lang="ko-KR" altLang="en-US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E5557A-4CBA-1F52-78F3-C67F8A2A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92" y="2375071"/>
            <a:ext cx="6958584" cy="39812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FE0E40-DAD3-EBA7-BFEE-2F9DC1E649B2}"/>
              </a:ext>
            </a:extLst>
          </p:cNvPr>
          <p:cNvSpPr/>
          <p:nvPr/>
        </p:nvSpPr>
        <p:spPr>
          <a:xfrm>
            <a:off x="3096859" y="2375071"/>
            <a:ext cx="2072549" cy="307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09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latin typeface="Abadi" panose="020B0604020104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2EFDFB-8FF0-2655-3B67-26DDC464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46" y="1804417"/>
            <a:ext cx="4406803" cy="50535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E539E1-5EC2-822E-BE3B-D68C193D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582" y="1798369"/>
            <a:ext cx="4406804" cy="50667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069199"/>
            <a:ext cx="11061331" cy="5282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0" dirty="0"/>
              <a:t>4)</a:t>
            </a:r>
            <a:r>
              <a:rPr lang="ko-KR" altLang="en-US" sz="2400" b="0" dirty="0"/>
              <a:t>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</a:rPr>
              <a:t>You must register the location of the bin folder as an environment variable. Please add the </a:t>
            </a:r>
            <a:r>
              <a:rPr lang="en-US" altLang="ko-Kore-KR" sz="2400" b="0" dirty="0">
                <a:solidFill>
                  <a:srgbClr val="000000"/>
                </a:solidFill>
              </a:rPr>
              <a:t>location of the bin folder </a:t>
            </a:r>
            <a:r>
              <a:rPr lang="en" altLang="ko-Kore-KR" sz="2400" b="0" i="0" u="none" strike="noStrike" dirty="0">
                <a:solidFill>
                  <a:srgbClr val="000000"/>
                </a:solidFill>
                <a:effectLst/>
              </a:rPr>
              <a:t>to the ‘Path’. Then, you can use ‘make’ in the Windows.</a:t>
            </a:r>
            <a:endParaRPr lang="en-US" altLang="ko-KR" sz="240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8</a:t>
            </a:fld>
            <a:endParaRPr lang="ko-KR" altLang="en-US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FE0E40-DAD3-EBA7-BFEE-2F9DC1E649B2}"/>
              </a:ext>
            </a:extLst>
          </p:cNvPr>
          <p:cNvSpPr/>
          <p:nvPr/>
        </p:nvSpPr>
        <p:spPr>
          <a:xfrm>
            <a:off x="5104532" y="5871066"/>
            <a:ext cx="1491339" cy="328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B219F-5135-59E4-CE63-09245082B191}"/>
              </a:ext>
            </a:extLst>
          </p:cNvPr>
          <p:cNvSpPr/>
          <p:nvPr/>
        </p:nvSpPr>
        <p:spPr>
          <a:xfrm>
            <a:off x="7517440" y="4803575"/>
            <a:ext cx="3845504" cy="22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B6265D-78E1-4E4C-54FC-B91364173EA2}"/>
              </a:ext>
            </a:extLst>
          </p:cNvPr>
          <p:cNvSpPr/>
          <p:nvPr/>
        </p:nvSpPr>
        <p:spPr>
          <a:xfrm>
            <a:off x="9592721" y="5856731"/>
            <a:ext cx="1013656" cy="416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45CBD4-BD3C-94E2-4754-AD3897A9908A}"/>
              </a:ext>
            </a:extLst>
          </p:cNvPr>
          <p:cNvSpPr/>
          <p:nvPr/>
        </p:nvSpPr>
        <p:spPr>
          <a:xfrm>
            <a:off x="9703778" y="6457636"/>
            <a:ext cx="1000798" cy="373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0A2BC-2910-1163-85D0-6E2FBA9841B8}"/>
              </a:ext>
            </a:extLst>
          </p:cNvPr>
          <p:cNvSpPr txBox="1"/>
          <p:nvPr/>
        </p:nvSpPr>
        <p:spPr>
          <a:xfrm>
            <a:off x="4926676" y="5454304"/>
            <a:ext cx="3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Abadi" panose="020B0604020104020204" pitchFamily="34" charset="0"/>
              </a:rPr>
              <a:t>1</a:t>
            </a:r>
            <a:endParaRPr kumimoji="1" lang="ko-Kore-KR" altLang="en-US" b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83D21-B1CF-271E-233C-047294C42A9E}"/>
              </a:ext>
            </a:extLst>
          </p:cNvPr>
          <p:cNvSpPr txBox="1"/>
          <p:nvPr/>
        </p:nvSpPr>
        <p:spPr>
          <a:xfrm>
            <a:off x="7212639" y="4517062"/>
            <a:ext cx="3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Abadi" panose="020B0604020104020204" pitchFamily="34" charset="0"/>
              </a:rPr>
              <a:t>2</a:t>
            </a:r>
            <a:endParaRPr kumimoji="1" lang="ko-Kore-KR" altLang="en-US" b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BBC68-C560-8188-DEBA-CEFB75C6910D}"/>
              </a:ext>
            </a:extLst>
          </p:cNvPr>
          <p:cNvSpPr txBox="1"/>
          <p:nvPr/>
        </p:nvSpPr>
        <p:spPr>
          <a:xfrm>
            <a:off x="9482984" y="5488011"/>
            <a:ext cx="44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Abadi" panose="020B0604020104020204" pitchFamily="34" charset="0"/>
              </a:rPr>
              <a:t>3</a:t>
            </a:r>
            <a:endParaRPr kumimoji="1" lang="ko-Kore-KR" altLang="en-US" b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73967-963E-2BBA-ADE8-31F65B0E44E5}"/>
              </a:ext>
            </a:extLst>
          </p:cNvPr>
          <p:cNvSpPr txBox="1"/>
          <p:nvPr/>
        </p:nvSpPr>
        <p:spPr>
          <a:xfrm>
            <a:off x="9382664" y="6466303"/>
            <a:ext cx="3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  <a:latin typeface="Abadi" panose="020B0604020104020204" pitchFamily="34" charset="0"/>
              </a:rPr>
              <a:t>4</a:t>
            </a:r>
            <a:endParaRPr kumimoji="1" lang="ko-Kore-KR" altLang="en-US" b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7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760EF07-7F00-D8B3-AC9F-99FC1701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522" y="4332133"/>
            <a:ext cx="6022267" cy="18735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998B65-816A-6B7B-041D-F281D78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effectLst/>
              </a:rPr>
              <a:t>2. Formats: Compile &amp; Output</a:t>
            </a:r>
            <a:endParaRPr lang="en" altLang="ko-KR" b="0" dirty="0">
              <a:effectLst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9DBD2C-5C24-0E12-8D81-E8E907E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5" y="1288670"/>
            <a:ext cx="11610933" cy="52828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In Project 2,  you must use </a:t>
            </a:r>
            <a:r>
              <a:rPr lang="en-US" altLang="ko-KR" b="0" dirty="0" err="1"/>
              <a:t>Makefile</a:t>
            </a:r>
            <a:r>
              <a:rPr lang="en-US" altLang="ko-KR" b="0" dirty="0"/>
              <a:t> for compilation.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0" dirty="0"/>
              <a:t>We already prepared </a:t>
            </a:r>
            <a:r>
              <a:rPr lang="en-US" altLang="ko-KR" b="0" dirty="0" err="1"/>
              <a:t>Makefiles</a:t>
            </a:r>
            <a:r>
              <a:rPr lang="en-US" altLang="ko-KR" b="0" dirty="0"/>
              <a:t>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b="0" dirty="0"/>
              <a:t>If you</a:t>
            </a:r>
            <a:r>
              <a:rPr lang="ko-KR" altLang="en-US" sz="2400" b="0" dirty="0"/>
              <a:t> </a:t>
            </a:r>
            <a:r>
              <a:rPr lang="en-US" altLang="ko-KR" sz="2400" dirty="0"/>
              <a:t>want to compile more files</a:t>
            </a:r>
            <a:r>
              <a:rPr lang="en-US" altLang="ko-KR" sz="2400" b="0" dirty="0"/>
              <a:t>, you must add the files in ‘</a:t>
            </a:r>
            <a:r>
              <a:rPr lang="en-US" altLang="ko-KR" sz="2400" b="0" dirty="0" err="1"/>
              <a:t>Makefile</a:t>
            </a:r>
            <a:r>
              <a:rPr lang="en-US" altLang="ko-KR" sz="2400" b="0" dirty="0"/>
              <a:t>’.</a:t>
            </a:r>
          </a:p>
          <a:p>
            <a:pPr marL="628650" lvl="1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Write the command ‘make’.</a:t>
            </a:r>
            <a:endParaRPr lang="en-US" altLang="ko-KR" sz="2400" b="0" dirty="0"/>
          </a:p>
          <a:p>
            <a:pPr marL="628650" lvl="1" indent="-457200">
              <a:buFont typeface="Arial" panose="020B0604020202020204" pitchFamily="34" charset="0"/>
              <a:buChar char="•"/>
            </a:pPr>
            <a:endParaRPr lang="en-US" altLang="ko-KR" sz="2000" b="0" dirty="0"/>
          </a:p>
          <a:p>
            <a:pPr marL="171450" lvl="1" indent="0">
              <a:buNone/>
            </a:pPr>
            <a:r>
              <a:rPr lang="en-US" altLang="ko-KR" dirty="0"/>
              <a:t>e.g.</a:t>
            </a:r>
            <a:endParaRPr lang="en-US" altLang="ko-KR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747840-600E-544B-AEBB-95CD48F4B652}"/>
              </a:ext>
            </a:extLst>
          </p:cNvPr>
          <p:cNvSpPr/>
          <p:nvPr/>
        </p:nvSpPr>
        <p:spPr>
          <a:xfrm>
            <a:off x="11035862" y="6211614"/>
            <a:ext cx="1156138" cy="646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0521-EFA2-F919-A94E-A0B727D1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418" y="6356350"/>
            <a:ext cx="2743200" cy="365125"/>
          </a:xfrm>
        </p:spPr>
        <p:txBody>
          <a:bodyPr/>
          <a:lstStyle/>
          <a:p>
            <a:fld id="{CAD67E92-D382-44B7-ADA8-D2CDA3993887}" type="slidenum">
              <a:rPr lang="ko-KR" altLang="en-US" b="0" dirty="0" smtClean="0"/>
              <a:pPr/>
              <a:t>9</a:t>
            </a:fld>
            <a:endParaRPr lang="ko-KR" altLang="en-US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2E413-6D8A-8E7B-29EA-CFC484E2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19" y="4391685"/>
            <a:ext cx="5038090" cy="18140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B87156-0E57-E554-3085-AE30F3BB8697}"/>
              </a:ext>
            </a:extLst>
          </p:cNvPr>
          <p:cNvSpPr/>
          <p:nvPr/>
        </p:nvSpPr>
        <p:spPr>
          <a:xfrm>
            <a:off x="10331337" y="5097827"/>
            <a:ext cx="848727" cy="320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41598-F8CA-01EC-7D0D-63D2E5C6E2D2}"/>
              </a:ext>
            </a:extLst>
          </p:cNvPr>
          <p:cNvSpPr txBox="1"/>
          <p:nvPr/>
        </p:nvSpPr>
        <p:spPr>
          <a:xfrm>
            <a:off x="9666176" y="4444426"/>
            <a:ext cx="21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  <a:latin typeface="Abadi" panose="020B0604020104020204" pitchFamily="34" charset="0"/>
              </a:rPr>
              <a:t>Add your files here!</a:t>
            </a:r>
            <a:endParaRPr kumimoji="1" lang="ko-Kore-KR" altLang="en-US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63BBBAB-8C9B-A254-29CE-BEC8A474C269}"/>
              </a:ext>
            </a:extLst>
          </p:cNvPr>
          <p:cNvSpPr/>
          <p:nvPr/>
        </p:nvSpPr>
        <p:spPr>
          <a:xfrm>
            <a:off x="5413248" y="5104703"/>
            <a:ext cx="402336" cy="3207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47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4735FFCA553B04BBD54D4DD8A1F6BA3" ma:contentTypeVersion="3" ma:contentTypeDescription="새 문서를 만듭니다." ma:contentTypeScope="" ma:versionID="292cc6cd62dba189e15a034b80003aee">
  <xsd:schema xmlns:xsd="http://www.w3.org/2001/XMLSchema" xmlns:xs="http://www.w3.org/2001/XMLSchema" xmlns:p="http://schemas.microsoft.com/office/2006/metadata/properties" xmlns:ns3="f59bba8b-3eab-4aa0-96ae-45dbba6d05df" targetNamespace="http://schemas.microsoft.com/office/2006/metadata/properties" ma:root="true" ma:fieldsID="167f76635127f7dd994e314080f9d4f5" ns3:_="">
    <xsd:import namespace="f59bba8b-3eab-4aa0-96ae-45dbba6d05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bba8b-3eab-4aa0-96ae-45dbba6d0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9bba8b-3eab-4aa0-96ae-45dbba6d05df" xsi:nil="true"/>
  </documentManagement>
</p:properties>
</file>

<file path=customXml/itemProps1.xml><?xml version="1.0" encoding="utf-8"?>
<ds:datastoreItem xmlns:ds="http://schemas.openxmlformats.org/officeDocument/2006/customXml" ds:itemID="{C366BA52-234A-465C-853E-F91E966772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0DCF8D-DF05-4E56-87C0-1445C0A1A8D7}">
  <ds:schemaRefs>
    <ds:schemaRef ds:uri="f59bba8b-3eab-4aa0-96ae-45dbba6d05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C26AAC-E47C-4547-9EC1-51681BB6C0D6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59bba8b-3eab-4aa0-96ae-45dbba6d05d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230112_distributed_gnn_vldb</Template>
  <TotalTime>8746</TotalTime>
  <Words>2378</Words>
  <Application>Microsoft Macintosh PowerPoint</Application>
  <PresentationFormat>와이드스크린</PresentationFormat>
  <Paragraphs>405</Paragraphs>
  <Slides>34</Slides>
  <Notes>32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Abadi</vt:lpstr>
      <vt:lpstr>Arial</vt:lpstr>
      <vt:lpstr>Cambria Math</vt:lpstr>
      <vt:lpstr>Office 테마</vt:lpstr>
      <vt:lpstr>L2W13: Project 2</vt:lpstr>
      <vt:lpstr>Contents</vt:lpstr>
      <vt:lpstr>Project 2 : Fighter-controlled Game</vt:lpstr>
      <vt:lpstr>2. Formats: Compile &amp; Output</vt:lpstr>
      <vt:lpstr>2. Formats: Compile &amp; Output</vt:lpstr>
      <vt:lpstr>2. Formats: Compile &amp; Output</vt:lpstr>
      <vt:lpstr>2. Formats: Compile &amp; Output</vt:lpstr>
      <vt:lpstr>2. Formats: Compile &amp; Output</vt:lpstr>
      <vt:lpstr>2. Formats: Compile &amp; Output</vt:lpstr>
      <vt:lpstr>2. Formats: Compile &amp; Output</vt:lpstr>
      <vt:lpstr>2. Formats: Input</vt:lpstr>
      <vt:lpstr>3. Skeleton code: Mac</vt:lpstr>
      <vt:lpstr>3. Skeleton code: Mac</vt:lpstr>
      <vt:lpstr>3. Skeleton code: Mac</vt:lpstr>
      <vt:lpstr>3. Skeleton code: Mac</vt:lpstr>
      <vt:lpstr>3. Skeleton code: Mac</vt:lpstr>
      <vt:lpstr>3. Skeleton code: Mac</vt:lpstr>
      <vt:lpstr>3. Skeleton code: Mac</vt:lpstr>
      <vt:lpstr>3. Skeleton code: Mac</vt:lpstr>
      <vt:lpstr>3. Skeleton code: Mac</vt:lpstr>
      <vt:lpstr>3. Skeleton code: Windows</vt:lpstr>
      <vt:lpstr>4. Todo: Unit</vt:lpstr>
      <vt:lpstr>4. Todo: Unit</vt:lpstr>
      <vt:lpstr>4. Todo: Unit</vt:lpstr>
      <vt:lpstr>4. Todo: Unit</vt:lpstr>
      <vt:lpstr>4. Todo: Unit</vt:lpstr>
      <vt:lpstr>4. Todo: Unit</vt:lpstr>
      <vt:lpstr>4. Todo: Unit</vt:lpstr>
      <vt:lpstr>4. Todo: Unit</vt:lpstr>
      <vt:lpstr>4. Todo: Unit</vt:lpstr>
      <vt:lpstr>4. Todo: Interaction between class objects</vt:lpstr>
      <vt:lpstr>4. Todo: Overall System</vt:lpstr>
      <vt:lpstr>5. Extra Credits</vt:lpstr>
      <vt:lpstr>6. Deadline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GraNNDis: Enabling Large Batch Makes Efficient Distributed Training for Huge Graphs and Deep GNNs</dc:title>
  <dc:creator>Jaeyong Song</dc:creator>
  <cp:lastModifiedBy>홍정욱</cp:lastModifiedBy>
  <cp:revision>2604</cp:revision>
  <cp:lastPrinted>2022-10-09T02:23:42Z</cp:lastPrinted>
  <dcterms:created xsi:type="dcterms:W3CDTF">2023-01-16T04:00:28Z</dcterms:created>
  <dcterms:modified xsi:type="dcterms:W3CDTF">2023-05-28T18:31:20Z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0x010100E4735FFCA553B04BBD54D4DD8A1F6BA3</vt:lpwstr>
  </property>
</Properties>
</file>